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0" r:id="rId2"/>
    <p:sldMasterId id="2147483702" r:id="rId3"/>
  </p:sldMasterIdLst>
  <p:notesMasterIdLst>
    <p:notesMasterId r:id="rId41"/>
  </p:notesMasterIdLst>
  <p:sldIdLst>
    <p:sldId id="256" r:id="rId4"/>
    <p:sldId id="259" r:id="rId5"/>
    <p:sldId id="260" r:id="rId6"/>
    <p:sldId id="261" r:id="rId7"/>
    <p:sldId id="262" r:id="rId8"/>
    <p:sldId id="257" r:id="rId9"/>
    <p:sldId id="291" r:id="rId10"/>
    <p:sldId id="265" r:id="rId11"/>
    <p:sldId id="270" r:id="rId12"/>
    <p:sldId id="267" r:id="rId13"/>
    <p:sldId id="295" r:id="rId14"/>
    <p:sldId id="296" r:id="rId15"/>
    <p:sldId id="297" r:id="rId16"/>
    <p:sldId id="281" r:id="rId17"/>
    <p:sldId id="283" r:id="rId18"/>
    <p:sldId id="294" r:id="rId19"/>
    <p:sldId id="309" r:id="rId20"/>
    <p:sldId id="272" r:id="rId21"/>
    <p:sldId id="273" r:id="rId22"/>
    <p:sldId id="274" r:id="rId23"/>
    <p:sldId id="275" r:id="rId24"/>
    <p:sldId id="284" r:id="rId25"/>
    <p:sldId id="286" r:id="rId26"/>
    <p:sldId id="282" r:id="rId27"/>
    <p:sldId id="289" r:id="rId28"/>
    <p:sldId id="277" r:id="rId29"/>
    <p:sldId id="298" r:id="rId30"/>
    <p:sldId id="304" r:id="rId31"/>
    <p:sldId id="280" r:id="rId32"/>
    <p:sldId id="276" r:id="rId33"/>
    <p:sldId id="305" r:id="rId34"/>
    <p:sldId id="306" r:id="rId35"/>
    <p:sldId id="308" r:id="rId36"/>
    <p:sldId id="292" r:id="rId37"/>
    <p:sldId id="293" r:id="rId38"/>
    <p:sldId id="279" r:id="rId39"/>
    <p:sldId id="258"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CB0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86" autoAdjust="0"/>
    <p:restoredTop sz="94660"/>
  </p:normalViewPr>
  <p:slideViewPr>
    <p:cSldViewPr snapToGrid="0">
      <p:cViewPr varScale="1">
        <p:scale>
          <a:sx n="48" d="100"/>
          <a:sy n="48" d="100"/>
        </p:scale>
        <p:origin x="32"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0" Type="http://schemas.openxmlformats.org/officeDocument/2006/relationships/slide" Target="slides/slide17.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https://datainnovatorsgroup-my.sharepoint.com/personal/ayanda_datainnovators_co/Documents/Boards/SAMEA/Finance/Reporting/SAMEA%202020%20AGM%20Financial%20Analysis_20201020%20v2.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datainnovatorsgroup-my.sharepoint.com/personal/ayanda_datainnovators_co/Documents/Boards/SAMEA/Finance/Reporting/SAMEA%202020%20AGM%20Financial%20Analysis_20201020%20v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datainnovatorsgroup-my.sharepoint.com/personal/ayanda_datainnovators_co/Documents/Boards/SAMEA/Finance/Reporting/SAMEA%202020%20AGM%20Financial%20Analysis_20201020%20v2.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datainnovatorsgroup-my.sharepoint.com/personal/ayanda_datainnovators_co/Documents/Boards/SAMEA/Finance/Reporting/SAMEA%202020%20AGM%20Financial%20Analysis_20201020%20v2.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ZA" sz="2000" dirty="0"/>
              <a:t>Cash and Cash Equivalent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Sheet1!$C$14</c:f>
              <c:strCache>
                <c:ptCount val="1"/>
                <c:pt idx="0">
                  <c:v>Cash and cash equivalent</c:v>
                </c:pt>
              </c:strCache>
            </c:strRef>
          </c:tx>
          <c:spPr>
            <a:solidFill>
              <a:srgbClr val="002060"/>
            </a:solidFill>
            <a:ln>
              <a:noFill/>
            </a:ln>
            <a:effectLst/>
          </c:spPr>
          <c:invertIfNegative val="0"/>
          <c:cat>
            <c:numRef>
              <c:f>Sheet1!$E$4:$K$4</c:f>
              <c:numCache>
                <c:formatCode>General</c:formatCode>
                <c:ptCount val="7"/>
                <c:pt idx="0">
                  <c:v>2016</c:v>
                </c:pt>
                <c:pt idx="1">
                  <c:v>2017</c:v>
                </c:pt>
                <c:pt idx="2">
                  <c:v>2018</c:v>
                </c:pt>
                <c:pt idx="3">
                  <c:v>2019</c:v>
                </c:pt>
                <c:pt idx="4">
                  <c:v>2020</c:v>
                </c:pt>
                <c:pt idx="5">
                  <c:v>2021</c:v>
                </c:pt>
                <c:pt idx="6">
                  <c:v>2022</c:v>
                </c:pt>
              </c:numCache>
            </c:numRef>
          </c:cat>
          <c:val>
            <c:numRef>
              <c:f>Sheet1!$E$14:$K$14</c:f>
              <c:numCache>
                <c:formatCode>_ * #\ ##0_ ;_ * \-#\ ##0_ ;_ * "-"??_ ;_ @_ </c:formatCode>
                <c:ptCount val="7"/>
                <c:pt idx="0">
                  <c:v>911635</c:v>
                </c:pt>
                <c:pt idx="1">
                  <c:v>1188502</c:v>
                </c:pt>
                <c:pt idx="2">
                  <c:v>1446621</c:v>
                </c:pt>
                <c:pt idx="3">
                  <c:v>1068331</c:v>
                </c:pt>
                <c:pt idx="4">
                  <c:v>2035887</c:v>
                </c:pt>
                <c:pt idx="5">
                  <c:v>1804220</c:v>
                </c:pt>
                <c:pt idx="6">
                  <c:v>2665219</c:v>
                </c:pt>
              </c:numCache>
            </c:numRef>
          </c:val>
          <c:extLst>
            <c:ext xmlns:c16="http://schemas.microsoft.com/office/drawing/2014/chart" uri="{C3380CC4-5D6E-409C-BE32-E72D297353CC}">
              <c16:uniqueId val="{00000000-1558-44DF-B685-08885CAF4109}"/>
            </c:ext>
          </c:extLst>
        </c:ser>
        <c:dLbls>
          <c:showLegendKey val="0"/>
          <c:showVal val="0"/>
          <c:showCatName val="0"/>
          <c:showSerName val="0"/>
          <c:showPercent val="0"/>
          <c:showBubbleSize val="0"/>
        </c:dLbls>
        <c:gapWidth val="99"/>
        <c:overlap val="-27"/>
        <c:axId val="386746639"/>
        <c:axId val="390832655"/>
      </c:barChart>
      <c:lineChart>
        <c:grouping val="standard"/>
        <c:varyColors val="0"/>
        <c:ser>
          <c:idx val="1"/>
          <c:order val="1"/>
          <c:tx>
            <c:strRef>
              <c:f>Sheet1!$C$13</c:f>
              <c:strCache>
                <c:ptCount val="1"/>
                <c:pt idx="0">
                  <c:v>Target</c:v>
                </c:pt>
              </c:strCache>
            </c:strRef>
          </c:tx>
          <c:spPr>
            <a:ln w="28575" cap="rnd">
              <a:solidFill>
                <a:schemeClr val="tx2"/>
              </a:solidFill>
              <a:round/>
            </a:ln>
            <a:effectLst/>
          </c:spPr>
          <c:marker>
            <c:symbol val="none"/>
          </c:marker>
          <c:cat>
            <c:numRef>
              <c:f>Sheet1!$E$4:$K$4</c:f>
              <c:numCache>
                <c:formatCode>General</c:formatCode>
                <c:ptCount val="7"/>
                <c:pt idx="0">
                  <c:v>2016</c:v>
                </c:pt>
                <c:pt idx="1">
                  <c:v>2017</c:v>
                </c:pt>
                <c:pt idx="2">
                  <c:v>2018</c:v>
                </c:pt>
                <c:pt idx="3">
                  <c:v>2019</c:v>
                </c:pt>
                <c:pt idx="4">
                  <c:v>2020</c:v>
                </c:pt>
                <c:pt idx="5">
                  <c:v>2021</c:v>
                </c:pt>
                <c:pt idx="6">
                  <c:v>2022</c:v>
                </c:pt>
              </c:numCache>
            </c:numRef>
          </c:cat>
          <c:val>
            <c:numRef>
              <c:f>Sheet1!$E$13:$K$13</c:f>
              <c:numCache>
                <c:formatCode>_ * #\ ##0_ ;_ * \-#\ ##0_ ;_ * "-"??_ ;_ @_ </c:formatCode>
                <c:ptCount val="7"/>
                <c:pt idx="0">
                  <c:v>1000000</c:v>
                </c:pt>
                <c:pt idx="1">
                  <c:v>1000000</c:v>
                </c:pt>
                <c:pt idx="2">
                  <c:v>1000000</c:v>
                </c:pt>
                <c:pt idx="3">
                  <c:v>1000000</c:v>
                </c:pt>
                <c:pt idx="4">
                  <c:v>1000000</c:v>
                </c:pt>
                <c:pt idx="5">
                  <c:v>1000000</c:v>
                </c:pt>
                <c:pt idx="6">
                  <c:v>1000000</c:v>
                </c:pt>
              </c:numCache>
            </c:numRef>
          </c:val>
          <c:smooth val="0"/>
          <c:extLst>
            <c:ext xmlns:c16="http://schemas.microsoft.com/office/drawing/2014/chart" uri="{C3380CC4-5D6E-409C-BE32-E72D297353CC}">
              <c16:uniqueId val="{00000001-1558-44DF-B685-08885CAF4109}"/>
            </c:ext>
          </c:extLst>
        </c:ser>
        <c:dLbls>
          <c:showLegendKey val="0"/>
          <c:showVal val="0"/>
          <c:showCatName val="0"/>
          <c:showSerName val="0"/>
          <c:showPercent val="0"/>
          <c:showBubbleSize val="0"/>
        </c:dLbls>
        <c:marker val="1"/>
        <c:smooth val="0"/>
        <c:axId val="386746639"/>
        <c:axId val="390832655"/>
      </c:lineChart>
      <c:catAx>
        <c:axId val="3867466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rgbClr val="002060"/>
                </a:solidFill>
                <a:latin typeface="+mn-lt"/>
                <a:ea typeface="+mn-ea"/>
                <a:cs typeface="+mn-cs"/>
              </a:defRPr>
            </a:pPr>
            <a:endParaRPr lang="en-US"/>
          </a:p>
        </c:txPr>
        <c:crossAx val="390832655"/>
        <c:crosses val="autoZero"/>
        <c:auto val="1"/>
        <c:lblAlgn val="ctr"/>
        <c:lblOffset val="100"/>
        <c:noMultiLvlLbl val="0"/>
      </c:catAx>
      <c:valAx>
        <c:axId val="390832655"/>
        <c:scaling>
          <c:orientation val="minMax"/>
        </c:scaling>
        <c:delete val="0"/>
        <c:axPos val="l"/>
        <c:majorGridlines>
          <c:spPr>
            <a:ln w="9525" cap="flat" cmpd="sng" algn="ctr">
              <a:solidFill>
                <a:schemeClr val="tx1">
                  <a:lumMod val="15000"/>
                  <a:lumOff val="85000"/>
                </a:schemeClr>
              </a:solidFill>
              <a:round/>
            </a:ln>
            <a:effectLst/>
          </c:spPr>
        </c:majorGridlines>
        <c:numFmt formatCode="_(&quot;R&quot;* #,##0_);_(&quot;R&quot;* \(#,##0\);_(&quot;R&quot;* &quot;-&quot;_);_(@_)"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002060"/>
                </a:solidFill>
                <a:latin typeface="+mn-lt"/>
                <a:ea typeface="+mn-ea"/>
                <a:cs typeface="+mn-cs"/>
              </a:defRPr>
            </a:pPr>
            <a:endParaRPr lang="en-US"/>
          </a:p>
        </c:txPr>
        <c:crossAx val="3867466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ZA" sz="2000" dirty="0"/>
              <a:t>Retained</a:t>
            </a:r>
            <a:r>
              <a:rPr lang="en-ZA" sz="2000" baseline="0" dirty="0"/>
              <a:t> Income</a:t>
            </a:r>
            <a:endParaRPr lang="en-ZA" sz="20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Sheet1!$C$15</c:f>
              <c:strCache>
                <c:ptCount val="1"/>
                <c:pt idx="0">
                  <c:v>Retained income</c:v>
                </c:pt>
              </c:strCache>
            </c:strRef>
          </c:tx>
          <c:spPr>
            <a:solidFill>
              <a:schemeClr val="tx2"/>
            </a:solidFill>
            <a:ln>
              <a:noFill/>
            </a:ln>
            <a:effectLst/>
          </c:spPr>
          <c:invertIfNegative val="0"/>
          <c:cat>
            <c:numRef>
              <c:f>Sheet1!$E$4:$K$4</c:f>
              <c:numCache>
                <c:formatCode>General</c:formatCode>
                <c:ptCount val="7"/>
                <c:pt idx="0">
                  <c:v>2016</c:v>
                </c:pt>
                <c:pt idx="1">
                  <c:v>2017</c:v>
                </c:pt>
                <c:pt idx="2">
                  <c:v>2018</c:v>
                </c:pt>
                <c:pt idx="3">
                  <c:v>2019</c:v>
                </c:pt>
                <c:pt idx="4">
                  <c:v>2020</c:v>
                </c:pt>
                <c:pt idx="5">
                  <c:v>2021</c:v>
                </c:pt>
                <c:pt idx="6">
                  <c:v>2022</c:v>
                </c:pt>
              </c:numCache>
            </c:numRef>
          </c:cat>
          <c:val>
            <c:numRef>
              <c:f>Sheet1!$E$15:$K$15</c:f>
              <c:numCache>
                <c:formatCode>_ * #\ ##0_ ;_ * \-#\ ##0_ ;_ * "-"??_ ;_ @_ </c:formatCode>
                <c:ptCount val="7"/>
                <c:pt idx="0">
                  <c:v>910610</c:v>
                </c:pt>
                <c:pt idx="1">
                  <c:v>1218771</c:v>
                </c:pt>
                <c:pt idx="2">
                  <c:v>1748914</c:v>
                </c:pt>
                <c:pt idx="3">
                  <c:v>1255870</c:v>
                </c:pt>
                <c:pt idx="4">
                  <c:v>2195686</c:v>
                </c:pt>
                <c:pt idx="5">
                  <c:v>1805750</c:v>
                </c:pt>
                <c:pt idx="6">
                  <c:v>1692887</c:v>
                </c:pt>
              </c:numCache>
            </c:numRef>
          </c:val>
          <c:extLst>
            <c:ext xmlns:c16="http://schemas.microsoft.com/office/drawing/2014/chart" uri="{C3380CC4-5D6E-409C-BE32-E72D297353CC}">
              <c16:uniqueId val="{00000000-741D-406D-8295-752933B12FAC}"/>
            </c:ext>
          </c:extLst>
        </c:ser>
        <c:dLbls>
          <c:showLegendKey val="0"/>
          <c:showVal val="0"/>
          <c:showCatName val="0"/>
          <c:showSerName val="0"/>
          <c:showPercent val="0"/>
          <c:showBubbleSize val="0"/>
        </c:dLbls>
        <c:gapWidth val="99"/>
        <c:overlap val="-27"/>
        <c:axId val="386746639"/>
        <c:axId val="390832655"/>
      </c:barChart>
      <c:lineChart>
        <c:grouping val="standard"/>
        <c:varyColors val="0"/>
        <c:ser>
          <c:idx val="1"/>
          <c:order val="1"/>
          <c:tx>
            <c:strRef>
              <c:f>Sheet1!$C$13</c:f>
              <c:strCache>
                <c:ptCount val="1"/>
                <c:pt idx="0">
                  <c:v>Target</c:v>
                </c:pt>
              </c:strCache>
            </c:strRef>
          </c:tx>
          <c:spPr>
            <a:ln w="28575" cap="rnd">
              <a:solidFill>
                <a:srgbClr val="002060"/>
              </a:solidFill>
              <a:round/>
            </a:ln>
            <a:effectLst/>
          </c:spPr>
          <c:marker>
            <c:symbol val="none"/>
          </c:marker>
          <c:cat>
            <c:numRef>
              <c:f>Sheet1!$E$4:$K$4</c:f>
              <c:numCache>
                <c:formatCode>General</c:formatCode>
                <c:ptCount val="7"/>
                <c:pt idx="0">
                  <c:v>2016</c:v>
                </c:pt>
                <c:pt idx="1">
                  <c:v>2017</c:v>
                </c:pt>
                <c:pt idx="2">
                  <c:v>2018</c:v>
                </c:pt>
                <c:pt idx="3">
                  <c:v>2019</c:v>
                </c:pt>
                <c:pt idx="4">
                  <c:v>2020</c:v>
                </c:pt>
                <c:pt idx="5">
                  <c:v>2021</c:v>
                </c:pt>
                <c:pt idx="6">
                  <c:v>2022</c:v>
                </c:pt>
              </c:numCache>
            </c:numRef>
          </c:cat>
          <c:val>
            <c:numRef>
              <c:f>Sheet1!$E$13:$K$13</c:f>
              <c:numCache>
                <c:formatCode>_ * #\ ##0_ ;_ * \-#\ ##0_ ;_ * "-"??_ ;_ @_ </c:formatCode>
                <c:ptCount val="7"/>
                <c:pt idx="0">
                  <c:v>1000000</c:v>
                </c:pt>
                <c:pt idx="1">
                  <c:v>1000000</c:v>
                </c:pt>
                <c:pt idx="2">
                  <c:v>1000000</c:v>
                </c:pt>
                <c:pt idx="3">
                  <c:v>1000000</c:v>
                </c:pt>
                <c:pt idx="4">
                  <c:v>1000000</c:v>
                </c:pt>
                <c:pt idx="5">
                  <c:v>1000000</c:v>
                </c:pt>
                <c:pt idx="6">
                  <c:v>1000000</c:v>
                </c:pt>
              </c:numCache>
            </c:numRef>
          </c:val>
          <c:smooth val="0"/>
          <c:extLst>
            <c:ext xmlns:c16="http://schemas.microsoft.com/office/drawing/2014/chart" uri="{C3380CC4-5D6E-409C-BE32-E72D297353CC}">
              <c16:uniqueId val="{00000001-741D-406D-8295-752933B12FAC}"/>
            </c:ext>
          </c:extLst>
        </c:ser>
        <c:dLbls>
          <c:showLegendKey val="0"/>
          <c:showVal val="0"/>
          <c:showCatName val="0"/>
          <c:showSerName val="0"/>
          <c:showPercent val="0"/>
          <c:showBubbleSize val="0"/>
        </c:dLbls>
        <c:marker val="1"/>
        <c:smooth val="0"/>
        <c:axId val="386746639"/>
        <c:axId val="390832655"/>
      </c:lineChart>
      <c:catAx>
        <c:axId val="3867466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rgbClr val="002060"/>
                </a:solidFill>
                <a:latin typeface="+mn-lt"/>
                <a:ea typeface="+mn-ea"/>
                <a:cs typeface="+mn-cs"/>
              </a:defRPr>
            </a:pPr>
            <a:endParaRPr lang="en-US"/>
          </a:p>
        </c:txPr>
        <c:crossAx val="390832655"/>
        <c:crosses val="autoZero"/>
        <c:auto val="1"/>
        <c:lblAlgn val="ctr"/>
        <c:lblOffset val="100"/>
        <c:noMultiLvlLbl val="0"/>
      </c:catAx>
      <c:valAx>
        <c:axId val="390832655"/>
        <c:scaling>
          <c:orientation val="minMax"/>
        </c:scaling>
        <c:delete val="0"/>
        <c:axPos val="l"/>
        <c:majorGridlines>
          <c:spPr>
            <a:ln w="9525" cap="flat" cmpd="sng" algn="ctr">
              <a:solidFill>
                <a:schemeClr val="tx1">
                  <a:lumMod val="15000"/>
                  <a:lumOff val="85000"/>
                </a:schemeClr>
              </a:solidFill>
              <a:round/>
            </a:ln>
            <a:effectLst/>
          </c:spPr>
        </c:majorGridlines>
        <c:numFmt formatCode="_(&quot;R&quot;* #,##0_);_(&quot;R&quot;* \(#,##0\);_(&quot;R&quot;* &quot;-&quot;_);_(@_)"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002060"/>
                </a:solidFill>
                <a:latin typeface="+mn-lt"/>
                <a:ea typeface="+mn-ea"/>
                <a:cs typeface="+mn-cs"/>
              </a:defRPr>
            </a:pPr>
            <a:endParaRPr lang="en-US"/>
          </a:p>
        </c:txPr>
        <c:crossAx val="3867466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ZA" sz="2000" dirty="0"/>
              <a:t>Trade and Other Receivables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Trade and other receivables</c:v>
          </c:tx>
          <c:spPr>
            <a:ln w="28575" cap="rnd">
              <a:solidFill>
                <a:schemeClr val="tx2"/>
              </a:solidFill>
              <a:round/>
            </a:ln>
            <a:effectLst/>
          </c:spPr>
          <c:marker>
            <c:symbol val="circle"/>
            <c:size val="5"/>
            <c:spPr>
              <a:solidFill>
                <a:schemeClr val="tx2"/>
              </a:solidFill>
              <a:ln w="9525">
                <a:solidFill>
                  <a:schemeClr val="tx2"/>
                </a:solidFill>
              </a:ln>
              <a:effectLst/>
            </c:spPr>
          </c:marker>
          <c:cat>
            <c:numRef>
              <c:f>(Sheet1!$F$4,Sheet1!$G$4,Sheet1!$H$4,Sheet1!$I$4,Sheet1!$J$4,Sheet1!$K$4)</c:f>
              <c:numCache>
                <c:formatCode>General</c:formatCode>
                <c:ptCount val="6"/>
                <c:pt idx="0">
                  <c:v>2017</c:v>
                </c:pt>
                <c:pt idx="1">
                  <c:v>2018</c:v>
                </c:pt>
                <c:pt idx="2">
                  <c:v>2019</c:v>
                </c:pt>
                <c:pt idx="3">
                  <c:v>2020</c:v>
                </c:pt>
                <c:pt idx="4">
                  <c:v>2021</c:v>
                </c:pt>
                <c:pt idx="5">
                  <c:v>2022</c:v>
                </c:pt>
              </c:numCache>
            </c:numRef>
          </c:cat>
          <c:val>
            <c:numRef>
              <c:f>Sheet1!$F$11:$K$11</c:f>
              <c:numCache>
                <c:formatCode>0%</c:formatCode>
                <c:ptCount val="6"/>
                <c:pt idx="0">
                  <c:v>3.2921992205836484E-2</c:v>
                </c:pt>
                <c:pt idx="1">
                  <c:v>0.12301062305295211</c:v>
                </c:pt>
                <c:pt idx="2">
                  <c:v>6.8924461881303814E-2</c:v>
                </c:pt>
                <c:pt idx="3">
                  <c:v>4.301101438288011E-2</c:v>
                </c:pt>
                <c:pt idx="4">
                  <c:v>0.19156499065236643</c:v>
                </c:pt>
                <c:pt idx="5">
                  <c:v>3.5677970637030168E-2</c:v>
                </c:pt>
              </c:numCache>
            </c:numRef>
          </c:val>
          <c:smooth val="0"/>
          <c:extLst>
            <c:ext xmlns:c16="http://schemas.microsoft.com/office/drawing/2014/chart" uri="{C3380CC4-5D6E-409C-BE32-E72D297353CC}">
              <c16:uniqueId val="{00000000-CED9-4DC8-9CC6-318EE3EA0281}"/>
            </c:ext>
          </c:extLst>
        </c:ser>
        <c:dLbls>
          <c:showLegendKey val="0"/>
          <c:showVal val="0"/>
          <c:showCatName val="0"/>
          <c:showSerName val="0"/>
          <c:showPercent val="0"/>
          <c:showBubbleSize val="0"/>
        </c:dLbls>
        <c:marker val="1"/>
        <c:smooth val="0"/>
        <c:axId val="190547023"/>
        <c:axId val="187776991"/>
      </c:lineChart>
      <c:catAx>
        <c:axId val="1905470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rgbClr val="002060"/>
                </a:solidFill>
                <a:latin typeface="+mn-lt"/>
                <a:ea typeface="+mn-ea"/>
                <a:cs typeface="+mn-cs"/>
              </a:defRPr>
            </a:pPr>
            <a:endParaRPr lang="en-US"/>
          </a:p>
        </c:txPr>
        <c:crossAx val="187776991"/>
        <c:crosses val="autoZero"/>
        <c:auto val="1"/>
        <c:lblAlgn val="ctr"/>
        <c:lblOffset val="100"/>
        <c:noMultiLvlLbl val="0"/>
      </c:catAx>
      <c:valAx>
        <c:axId val="18777699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002060"/>
                </a:solidFill>
                <a:latin typeface="+mn-lt"/>
                <a:ea typeface="+mn-ea"/>
                <a:cs typeface="+mn-cs"/>
              </a:defRPr>
            </a:pPr>
            <a:endParaRPr lang="en-US"/>
          </a:p>
        </c:txPr>
        <c:crossAx val="1905470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ZA" sz="2000" dirty="0"/>
              <a:t>Non-Conference Income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Sheet1!$C$18</c:f>
              <c:strCache>
                <c:ptCount val="1"/>
                <c:pt idx="0">
                  <c:v>Membership fees</c:v>
                </c:pt>
              </c:strCache>
            </c:strRef>
          </c:tx>
          <c:spPr>
            <a:solidFill>
              <a:srgbClr val="002060"/>
            </a:solidFill>
            <a:ln>
              <a:noFill/>
            </a:ln>
            <a:effectLst/>
          </c:spPr>
          <c:invertIfNegative val="0"/>
          <c:cat>
            <c:numRef>
              <c:f>Sheet1!$E$4:$K$4</c:f>
              <c:numCache>
                <c:formatCode>General</c:formatCode>
                <c:ptCount val="7"/>
                <c:pt idx="0">
                  <c:v>2016</c:v>
                </c:pt>
                <c:pt idx="1">
                  <c:v>2017</c:v>
                </c:pt>
                <c:pt idx="2">
                  <c:v>2018</c:v>
                </c:pt>
                <c:pt idx="3">
                  <c:v>2019</c:v>
                </c:pt>
                <c:pt idx="4">
                  <c:v>2020</c:v>
                </c:pt>
                <c:pt idx="5">
                  <c:v>2021</c:v>
                </c:pt>
                <c:pt idx="6">
                  <c:v>2022</c:v>
                </c:pt>
              </c:numCache>
              <c:extLst/>
            </c:numRef>
          </c:cat>
          <c:val>
            <c:numRef>
              <c:f>Sheet1!$E$18:$K$18</c:f>
              <c:numCache>
                <c:formatCode>_ * #\ ##0_ ;_ * \-#\ ##0_ ;_ * "-"??_ ;_ @_ </c:formatCode>
                <c:ptCount val="7"/>
                <c:pt idx="0">
                  <c:v>447718</c:v>
                </c:pt>
                <c:pt idx="1">
                  <c:v>236471</c:v>
                </c:pt>
                <c:pt idx="2">
                  <c:v>246856</c:v>
                </c:pt>
                <c:pt idx="3">
                  <c:v>132621</c:v>
                </c:pt>
                <c:pt idx="4">
                  <c:v>127350</c:v>
                </c:pt>
                <c:pt idx="5">
                  <c:v>241721</c:v>
                </c:pt>
                <c:pt idx="6">
                  <c:v>280800</c:v>
                </c:pt>
              </c:numCache>
              <c:extLst/>
            </c:numRef>
          </c:val>
          <c:extLst>
            <c:ext xmlns:c16="http://schemas.microsoft.com/office/drawing/2014/chart" uri="{C3380CC4-5D6E-409C-BE32-E72D297353CC}">
              <c16:uniqueId val="{00000000-1F09-4074-A43D-8496C9B5A54A}"/>
            </c:ext>
          </c:extLst>
        </c:ser>
        <c:ser>
          <c:idx val="1"/>
          <c:order val="1"/>
          <c:tx>
            <c:strRef>
              <c:f>Sheet1!$C$19</c:f>
              <c:strCache>
                <c:ptCount val="1"/>
                <c:pt idx="0">
                  <c:v>Sponsorship income</c:v>
                </c:pt>
              </c:strCache>
            </c:strRef>
          </c:tx>
          <c:spPr>
            <a:solidFill>
              <a:schemeClr val="tx2"/>
            </a:solidFill>
            <a:ln>
              <a:noFill/>
            </a:ln>
            <a:effectLst/>
          </c:spPr>
          <c:invertIfNegative val="0"/>
          <c:cat>
            <c:numRef>
              <c:f>Sheet1!$E$4:$K$4</c:f>
              <c:numCache>
                <c:formatCode>General</c:formatCode>
                <c:ptCount val="7"/>
                <c:pt idx="0">
                  <c:v>2016</c:v>
                </c:pt>
                <c:pt idx="1">
                  <c:v>2017</c:v>
                </c:pt>
                <c:pt idx="2">
                  <c:v>2018</c:v>
                </c:pt>
                <c:pt idx="3">
                  <c:v>2019</c:v>
                </c:pt>
                <c:pt idx="4">
                  <c:v>2020</c:v>
                </c:pt>
                <c:pt idx="5">
                  <c:v>2021</c:v>
                </c:pt>
                <c:pt idx="6">
                  <c:v>2022</c:v>
                </c:pt>
              </c:numCache>
              <c:extLst/>
            </c:numRef>
          </c:cat>
          <c:val>
            <c:numRef>
              <c:f>Sheet1!$E$19:$K$19</c:f>
              <c:numCache>
                <c:formatCode>_ * #\ ##0_ ;_ * \-#\ ##0_ ;_ * "-"??_ ;_ @_ </c:formatCode>
                <c:ptCount val="7"/>
                <c:pt idx="0">
                  <c:v>731799</c:v>
                </c:pt>
                <c:pt idx="1">
                  <c:v>80000</c:v>
                </c:pt>
                <c:pt idx="2">
                  <c:v>1050000</c:v>
                </c:pt>
                <c:pt idx="3">
                  <c:v>100000</c:v>
                </c:pt>
                <c:pt idx="4">
                  <c:v>300000</c:v>
                </c:pt>
                <c:pt idx="5">
                  <c:v>290000</c:v>
                </c:pt>
                <c:pt idx="6">
                  <c:v>200000</c:v>
                </c:pt>
              </c:numCache>
              <c:extLst/>
            </c:numRef>
          </c:val>
          <c:extLst>
            <c:ext xmlns:c16="http://schemas.microsoft.com/office/drawing/2014/chart" uri="{C3380CC4-5D6E-409C-BE32-E72D297353CC}">
              <c16:uniqueId val="{00000001-1F09-4074-A43D-8496C9B5A54A}"/>
            </c:ext>
          </c:extLst>
        </c:ser>
        <c:ser>
          <c:idx val="2"/>
          <c:order val="2"/>
          <c:tx>
            <c:strRef>
              <c:f>Sheet1!$C$20</c:f>
              <c:strCache>
                <c:ptCount val="1"/>
                <c:pt idx="0">
                  <c:v>Donation income</c:v>
                </c:pt>
              </c:strCache>
            </c:strRef>
          </c:tx>
          <c:spPr>
            <a:solidFill>
              <a:schemeClr val="accent1"/>
            </a:solidFill>
            <a:ln>
              <a:noFill/>
            </a:ln>
            <a:effectLst/>
          </c:spPr>
          <c:invertIfNegative val="0"/>
          <c:cat>
            <c:numRef>
              <c:f>Sheet1!$E$4:$K$4</c:f>
              <c:numCache>
                <c:formatCode>General</c:formatCode>
                <c:ptCount val="7"/>
                <c:pt idx="0">
                  <c:v>2016</c:v>
                </c:pt>
                <c:pt idx="1">
                  <c:v>2017</c:v>
                </c:pt>
                <c:pt idx="2">
                  <c:v>2018</c:v>
                </c:pt>
                <c:pt idx="3">
                  <c:v>2019</c:v>
                </c:pt>
                <c:pt idx="4">
                  <c:v>2020</c:v>
                </c:pt>
                <c:pt idx="5">
                  <c:v>2021</c:v>
                </c:pt>
                <c:pt idx="6">
                  <c:v>2022</c:v>
                </c:pt>
              </c:numCache>
              <c:extLst/>
            </c:numRef>
          </c:cat>
          <c:val>
            <c:numRef>
              <c:f>Sheet1!$E$20:$K$20</c:f>
              <c:numCache>
                <c:formatCode>General</c:formatCode>
                <c:ptCount val="7"/>
                <c:pt idx="2" formatCode="_ * #\ ##0_ ;_ * \-#\ ##0_ ;_ * &quot;-&quot;??_ ;_ @_ ">
                  <c:v>160000</c:v>
                </c:pt>
                <c:pt idx="4" formatCode="_ * #\ ##0_ ;_ * \-#\ ##0_ ;_ * &quot;-&quot;??_ ;_ @_ ">
                  <c:v>36000</c:v>
                </c:pt>
              </c:numCache>
              <c:extLst/>
            </c:numRef>
          </c:val>
          <c:extLst>
            <c:ext xmlns:c16="http://schemas.microsoft.com/office/drawing/2014/chart" uri="{C3380CC4-5D6E-409C-BE32-E72D297353CC}">
              <c16:uniqueId val="{00000002-1F09-4074-A43D-8496C9B5A54A}"/>
            </c:ext>
          </c:extLst>
        </c:ser>
        <c:dLbls>
          <c:showLegendKey val="0"/>
          <c:showVal val="0"/>
          <c:showCatName val="0"/>
          <c:showSerName val="0"/>
          <c:showPercent val="0"/>
          <c:showBubbleSize val="0"/>
        </c:dLbls>
        <c:gapWidth val="100"/>
        <c:overlap val="100"/>
        <c:axId val="383923327"/>
        <c:axId val="1949288767"/>
      </c:barChart>
      <c:catAx>
        <c:axId val="3839233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rgbClr val="002060"/>
                </a:solidFill>
                <a:latin typeface="+mn-lt"/>
                <a:ea typeface="+mn-ea"/>
                <a:cs typeface="+mn-cs"/>
              </a:defRPr>
            </a:pPr>
            <a:endParaRPr lang="en-US"/>
          </a:p>
        </c:txPr>
        <c:crossAx val="1949288767"/>
        <c:crosses val="autoZero"/>
        <c:auto val="1"/>
        <c:lblAlgn val="ctr"/>
        <c:lblOffset val="100"/>
        <c:noMultiLvlLbl val="0"/>
      </c:catAx>
      <c:valAx>
        <c:axId val="1949288767"/>
        <c:scaling>
          <c:orientation val="minMax"/>
        </c:scaling>
        <c:delete val="0"/>
        <c:axPos val="l"/>
        <c:numFmt formatCode="_(&quot;R&quot;* #,##0_);_(&quot;R&quot;* \(#,##0\);_(&quot;R&quot;* &quot;-&quot;_);_(@_)"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839233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299EFE-956C-42F3-971B-160F82861A15}" type="datetimeFigureOut">
              <a:rPr lang="en-ZA" smtClean="0"/>
              <a:t>2022/09/22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C2BF26-12FA-44E2-AE05-5214ACA3F53F}" type="slidenum">
              <a:rPr lang="en-ZA" smtClean="0"/>
              <a:t>‹#›</a:t>
            </a:fld>
            <a:endParaRPr lang="en-ZA"/>
          </a:p>
        </p:txBody>
      </p:sp>
    </p:spTree>
    <p:extLst>
      <p:ext uri="{BB962C8B-B14F-4D97-AF65-F5344CB8AC3E}">
        <p14:creationId xmlns:p14="http://schemas.microsoft.com/office/powerpoint/2010/main" val="1356057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178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17211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3110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98575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33" name="Google Shape;33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30759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81111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31961" y="3429000"/>
            <a:ext cx="8689976" cy="1372142"/>
          </a:xfrm>
        </p:spPr>
        <p:txBody>
          <a:bodyPr anchor="b">
            <a:normAutofit/>
          </a:bodyPr>
          <a:lstStyle>
            <a:lvl1pPr algn="ctr">
              <a:defRPr sz="4800"/>
            </a:lvl1pPr>
          </a:lstStyle>
          <a:p>
            <a:r>
              <a:rPr lang="en-US" dirty="0"/>
              <a:t>Click to edit Master title style</a:t>
            </a:r>
          </a:p>
        </p:txBody>
      </p:sp>
      <p:sp>
        <p:nvSpPr>
          <p:cNvPr id="3" name="Subtitle 2"/>
          <p:cNvSpPr>
            <a:spLocks noGrp="1"/>
          </p:cNvSpPr>
          <p:nvPr>
            <p:ph type="subTitle" idx="1"/>
          </p:nvPr>
        </p:nvSpPr>
        <p:spPr>
          <a:xfrm>
            <a:off x="1731961" y="4877345"/>
            <a:ext cx="8689976" cy="822416"/>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7678737" y="5883275"/>
            <a:ext cx="2743200" cy="365125"/>
          </a:xfrm>
          <a:prstGeom prst="rect">
            <a:avLst/>
          </a:prstGeom>
        </p:spPr>
        <p:txBody>
          <a:bodyPr/>
          <a:lstStyle/>
          <a:p>
            <a:fld id="{34B78273-406A-4992-A9CB-E45298FA6B8B}" type="datetimeFigureOut">
              <a:rPr lang="en-ZA" smtClean="0"/>
              <a:t>2022/09/22</a:t>
            </a:fld>
            <a:endParaRPr lang="en-ZA"/>
          </a:p>
        </p:txBody>
      </p:sp>
      <p:sp>
        <p:nvSpPr>
          <p:cNvPr id="5" name="Footer Placeholder 4"/>
          <p:cNvSpPr>
            <a:spLocks noGrp="1"/>
          </p:cNvSpPr>
          <p:nvPr>
            <p:ph type="ftr" sz="quarter" idx="11"/>
          </p:nvPr>
        </p:nvSpPr>
        <p:spPr>
          <a:xfrm>
            <a:off x="913774" y="5883275"/>
            <a:ext cx="6672887" cy="365125"/>
          </a:xfrm>
          <a:prstGeom prst="rect">
            <a:avLst/>
          </a:prstGeom>
        </p:spPr>
        <p:txBody>
          <a:bodyPr/>
          <a:lstStyle/>
          <a:p>
            <a:endParaRPr lang="en-ZA"/>
          </a:p>
        </p:txBody>
      </p:sp>
      <p:sp>
        <p:nvSpPr>
          <p:cNvPr id="6" name="Slide Number Placeholder 5"/>
          <p:cNvSpPr>
            <a:spLocks noGrp="1"/>
          </p:cNvSpPr>
          <p:nvPr>
            <p:ph type="sldNum" sz="quarter" idx="12"/>
          </p:nvPr>
        </p:nvSpPr>
        <p:spPr>
          <a:xfrm>
            <a:off x="10514011" y="5883275"/>
            <a:ext cx="764215" cy="365125"/>
          </a:xfrm>
          <a:prstGeom prst="rect">
            <a:avLst/>
          </a:prstGeom>
        </p:spPr>
        <p:txBody>
          <a:bodyPr/>
          <a:lstStyle/>
          <a:p>
            <a:fld id="{D7BF4134-71C6-4540-A397-BCAC61302ECF}" type="slidenum">
              <a:rPr lang="en-ZA" smtClean="0"/>
              <a:t>‹#›</a:t>
            </a:fld>
            <a:endParaRPr lang="en-ZA" dirty="0"/>
          </a:p>
        </p:txBody>
      </p:sp>
      <p:pic>
        <p:nvPicPr>
          <p:cNvPr id="9" name="Picture 9">
            <a:extLst>
              <a:ext uri="{FF2B5EF4-FFF2-40B4-BE49-F238E27FC236}">
                <a16:creationId xmlns:a16="http://schemas.microsoft.com/office/drawing/2014/main" id="{96D666C2-C93B-FA89-7B54-70A877A7C04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14868" y="586529"/>
            <a:ext cx="4162263" cy="2575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22125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78737" y="5883275"/>
            <a:ext cx="2743200" cy="365125"/>
          </a:xfrm>
          <a:prstGeom prst="rect">
            <a:avLst/>
          </a:prstGeom>
        </p:spPr>
        <p:txBody>
          <a:bodyPr/>
          <a:lstStyle/>
          <a:p>
            <a:fld id="{34B78273-406A-4992-A9CB-E45298FA6B8B}" type="datetimeFigureOut">
              <a:rPr lang="en-ZA" smtClean="0"/>
              <a:t>2022/09/22</a:t>
            </a:fld>
            <a:endParaRPr lang="en-ZA"/>
          </a:p>
        </p:txBody>
      </p:sp>
      <p:sp>
        <p:nvSpPr>
          <p:cNvPr id="6" name="Footer Placeholder 5"/>
          <p:cNvSpPr>
            <a:spLocks noGrp="1"/>
          </p:cNvSpPr>
          <p:nvPr>
            <p:ph type="ftr" sz="quarter" idx="11"/>
          </p:nvPr>
        </p:nvSpPr>
        <p:spPr>
          <a:xfrm>
            <a:off x="913774" y="5883275"/>
            <a:ext cx="6672887" cy="365125"/>
          </a:xfrm>
          <a:prstGeom prst="rect">
            <a:avLst/>
          </a:prstGeom>
        </p:spPr>
        <p:txBody>
          <a:bodyPr/>
          <a:lstStyle/>
          <a:p>
            <a:endParaRPr lang="en-ZA"/>
          </a:p>
        </p:txBody>
      </p:sp>
      <p:sp>
        <p:nvSpPr>
          <p:cNvPr id="7" name="Slide Number Placeholder 6"/>
          <p:cNvSpPr>
            <a:spLocks noGrp="1"/>
          </p:cNvSpPr>
          <p:nvPr>
            <p:ph type="sldNum" sz="quarter" idx="12"/>
          </p:nvPr>
        </p:nvSpPr>
        <p:spPr>
          <a:xfrm>
            <a:off x="10514011" y="5883275"/>
            <a:ext cx="764215" cy="365125"/>
          </a:xfrm>
          <a:prstGeom prst="rect">
            <a:avLst/>
          </a:prstGeom>
        </p:spPr>
        <p:txBody>
          <a:bodyPr/>
          <a:lstStyle/>
          <a:p>
            <a:fld id="{D7BF4134-71C6-4540-A397-BCAC61302ECF}" type="slidenum">
              <a:rPr lang="en-ZA" smtClean="0"/>
              <a:t>‹#›</a:t>
            </a:fld>
            <a:endParaRPr lang="en-ZA"/>
          </a:p>
        </p:txBody>
      </p:sp>
    </p:spTree>
    <p:extLst>
      <p:ext uri="{BB962C8B-B14F-4D97-AF65-F5344CB8AC3E}">
        <p14:creationId xmlns:p14="http://schemas.microsoft.com/office/powerpoint/2010/main" val="4232617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78737" y="5883275"/>
            <a:ext cx="2743200" cy="365125"/>
          </a:xfrm>
          <a:prstGeom prst="rect">
            <a:avLst/>
          </a:prstGeom>
        </p:spPr>
        <p:txBody>
          <a:bodyPr/>
          <a:lstStyle/>
          <a:p>
            <a:fld id="{34B78273-406A-4992-A9CB-E45298FA6B8B}" type="datetimeFigureOut">
              <a:rPr lang="en-ZA" smtClean="0"/>
              <a:t>2022/09/22</a:t>
            </a:fld>
            <a:endParaRPr lang="en-ZA"/>
          </a:p>
        </p:txBody>
      </p:sp>
      <p:sp>
        <p:nvSpPr>
          <p:cNvPr id="6" name="Footer Placeholder 5"/>
          <p:cNvSpPr>
            <a:spLocks noGrp="1"/>
          </p:cNvSpPr>
          <p:nvPr>
            <p:ph type="ftr" sz="quarter" idx="11"/>
          </p:nvPr>
        </p:nvSpPr>
        <p:spPr>
          <a:xfrm>
            <a:off x="913774" y="5883275"/>
            <a:ext cx="6672887" cy="365125"/>
          </a:xfrm>
          <a:prstGeom prst="rect">
            <a:avLst/>
          </a:prstGeom>
        </p:spPr>
        <p:txBody>
          <a:bodyPr/>
          <a:lstStyle/>
          <a:p>
            <a:endParaRPr lang="en-ZA"/>
          </a:p>
        </p:txBody>
      </p:sp>
      <p:sp>
        <p:nvSpPr>
          <p:cNvPr id="7" name="Slide Number Placeholder 6"/>
          <p:cNvSpPr>
            <a:spLocks noGrp="1"/>
          </p:cNvSpPr>
          <p:nvPr>
            <p:ph type="sldNum" sz="quarter" idx="12"/>
          </p:nvPr>
        </p:nvSpPr>
        <p:spPr>
          <a:xfrm>
            <a:off x="10514011" y="5883275"/>
            <a:ext cx="764215" cy="365125"/>
          </a:xfrm>
          <a:prstGeom prst="rect">
            <a:avLst/>
          </a:prstGeom>
        </p:spPr>
        <p:txBody>
          <a:bodyPr/>
          <a:lstStyle/>
          <a:p>
            <a:fld id="{D7BF4134-71C6-4540-A397-BCAC61302ECF}" type="slidenum">
              <a:rPr lang="en-ZA" smtClean="0"/>
              <a:t>‹#›</a:t>
            </a:fld>
            <a:endParaRPr lang="en-ZA"/>
          </a:p>
        </p:txBody>
      </p:sp>
    </p:spTree>
    <p:extLst>
      <p:ext uri="{BB962C8B-B14F-4D97-AF65-F5344CB8AC3E}">
        <p14:creationId xmlns:p14="http://schemas.microsoft.com/office/powerpoint/2010/main" val="27651298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46212" y="609600"/>
            <a:ext cx="9302752" cy="2992904"/>
          </a:xfrm>
        </p:spPr>
        <p:txBody>
          <a:bodyPr anchor="ctr"/>
          <a:lstStyle>
            <a:lvl1pPr>
              <a:defRPr sz="3200" cap="none"/>
            </a:lvl1pPr>
          </a:lstStyle>
          <a:p>
            <a:r>
              <a:rPr lang="en-US" dirty="0"/>
              <a:t>Click to edit master title style</a:t>
            </a:r>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78737" y="5883275"/>
            <a:ext cx="2743200" cy="365125"/>
          </a:xfrm>
          <a:prstGeom prst="rect">
            <a:avLst/>
          </a:prstGeom>
        </p:spPr>
        <p:txBody>
          <a:bodyPr/>
          <a:lstStyle/>
          <a:p>
            <a:fld id="{34B78273-406A-4992-A9CB-E45298FA6B8B}" type="datetimeFigureOut">
              <a:rPr lang="en-ZA" smtClean="0"/>
              <a:t>2022/09/22</a:t>
            </a:fld>
            <a:endParaRPr lang="en-ZA"/>
          </a:p>
        </p:txBody>
      </p:sp>
      <p:sp>
        <p:nvSpPr>
          <p:cNvPr id="6" name="Footer Placeholder 5"/>
          <p:cNvSpPr>
            <a:spLocks noGrp="1"/>
          </p:cNvSpPr>
          <p:nvPr>
            <p:ph type="ftr" sz="quarter" idx="11"/>
          </p:nvPr>
        </p:nvSpPr>
        <p:spPr>
          <a:xfrm>
            <a:off x="913774" y="5883275"/>
            <a:ext cx="6672887" cy="365125"/>
          </a:xfrm>
          <a:prstGeom prst="rect">
            <a:avLst/>
          </a:prstGeom>
        </p:spPr>
        <p:txBody>
          <a:bodyPr/>
          <a:lstStyle/>
          <a:p>
            <a:endParaRPr lang="en-ZA"/>
          </a:p>
        </p:txBody>
      </p:sp>
      <p:sp>
        <p:nvSpPr>
          <p:cNvPr id="7" name="Slide Number Placeholder 6"/>
          <p:cNvSpPr>
            <a:spLocks noGrp="1"/>
          </p:cNvSpPr>
          <p:nvPr>
            <p:ph type="sldNum" sz="quarter" idx="12"/>
          </p:nvPr>
        </p:nvSpPr>
        <p:spPr>
          <a:xfrm>
            <a:off x="10514011" y="5883275"/>
            <a:ext cx="764215" cy="365125"/>
          </a:xfrm>
          <a:prstGeom prst="rect">
            <a:avLst/>
          </a:prstGeom>
        </p:spPr>
        <p:txBody>
          <a:bodyPr/>
          <a:lstStyle/>
          <a:p>
            <a:fld id="{D7BF4134-71C6-4540-A397-BCAC61302ECF}" type="slidenum">
              <a:rPr lang="en-ZA" smtClean="0"/>
              <a:t>‹#›</a:t>
            </a:fld>
            <a:endParaRPr lang="en-ZA"/>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5160718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78737" y="5883275"/>
            <a:ext cx="2743200" cy="365125"/>
          </a:xfrm>
          <a:prstGeom prst="rect">
            <a:avLst/>
          </a:prstGeom>
        </p:spPr>
        <p:txBody>
          <a:bodyPr/>
          <a:lstStyle/>
          <a:p>
            <a:fld id="{34B78273-406A-4992-A9CB-E45298FA6B8B}" type="datetimeFigureOut">
              <a:rPr lang="en-ZA" smtClean="0"/>
              <a:t>2022/09/22</a:t>
            </a:fld>
            <a:endParaRPr lang="en-ZA"/>
          </a:p>
        </p:txBody>
      </p:sp>
      <p:sp>
        <p:nvSpPr>
          <p:cNvPr id="6" name="Footer Placeholder 5"/>
          <p:cNvSpPr>
            <a:spLocks noGrp="1"/>
          </p:cNvSpPr>
          <p:nvPr>
            <p:ph type="ftr" sz="quarter" idx="11"/>
          </p:nvPr>
        </p:nvSpPr>
        <p:spPr>
          <a:xfrm>
            <a:off x="913774" y="5883275"/>
            <a:ext cx="6672887" cy="365125"/>
          </a:xfrm>
          <a:prstGeom prst="rect">
            <a:avLst/>
          </a:prstGeom>
        </p:spPr>
        <p:txBody>
          <a:bodyPr/>
          <a:lstStyle/>
          <a:p>
            <a:endParaRPr lang="en-ZA"/>
          </a:p>
        </p:txBody>
      </p:sp>
      <p:sp>
        <p:nvSpPr>
          <p:cNvPr id="7" name="Slide Number Placeholder 6"/>
          <p:cNvSpPr>
            <a:spLocks noGrp="1"/>
          </p:cNvSpPr>
          <p:nvPr>
            <p:ph type="sldNum" sz="quarter" idx="12"/>
          </p:nvPr>
        </p:nvSpPr>
        <p:spPr>
          <a:xfrm>
            <a:off x="10514011" y="5883275"/>
            <a:ext cx="764215" cy="365125"/>
          </a:xfrm>
          <a:prstGeom prst="rect">
            <a:avLst/>
          </a:prstGeom>
        </p:spPr>
        <p:txBody>
          <a:bodyPr/>
          <a:lstStyle/>
          <a:p>
            <a:fld id="{D7BF4134-71C6-4540-A397-BCAC61302ECF}" type="slidenum">
              <a:rPr lang="en-ZA" smtClean="0"/>
              <a:t>‹#›</a:t>
            </a:fld>
            <a:endParaRPr lang="en-ZA"/>
          </a:p>
        </p:txBody>
      </p:sp>
    </p:spTree>
    <p:extLst>
      <p:ext uri="{BB962C8B-B14F-4D97-AF65-F5344CB8AC3E}">
        <p14:creationId xmlns:p14="http://schemas.microsoft.com/office/powerpoint/2010/main" val="40256224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hasCustomPrompt="1"/>
          </p:nvPr>
        </p:nvSpPr>
        <p:spPr>
          <a:xfrm>
            <a:off x="913774" y="2943355"/>
            <a:ext cx="3298976" cy="2847845"/>
          </a:xfrm>
        </p:spPr>
        <p:txBody>
          <a:bodyPr anchor="t">
            <a:normAutofit/>
          </a:bodyPr>
          <a:lstStyle>
            <a:lvl1pPr marL="0" indent="0" algn="ctr">
              <a:buNone/>
              <a:defRPr sz="1400" cap="none"/>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hasCustomPrompt="1"/>
          </p:nvPr>
        </p:nvSpPr>
        <p:spPr>
          <a:xfrm>
            <a:off x="4441348" y="2943355"/>
            <a:ext cx="3303351" cy="2847845"/>
          </a:xfrm>
        </p:spPr>
        <p:txBody>
          <a:bodyPr anchor="t">
            <a:normAutofit/>
          </a:bodyPr>
          <a:lstStyle>
            <a:lvl1pPr marL="0" indent="0" algn="ctr">
              <a:buNone/>
              <a:defRPr sz="1400" cap="none"/>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hasCustomPrompt="1"/>
          </p:nvPr>
        </p:nvSpPr>
        <p:spPr>
          <a:xfrm>
            <a:off x="7973298" y="2943355"/>
            <a:ext cx="3304928" cy="2847845"/>
          </a:xfrm>
        </p:spPr>
        <p:txBody>
          <a:bodyPr anchor="t">
            <a:normAutofit/>
          </a:bodyPr>
          <a:lstStyle>
            <a:lvl1pPr marL="0" indent="0" algn="ctr">
              <a:buNone/>
              <a:defRPr sz="1400" cap="none"/>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3" name="Date Placeholder 2"/>
          <p:cNvSpPr>
            <a:spLocks noGrp="1"/>
          </p:cNvSpPr>
          <p:nvPr>
            <p:ph type="dt" sz="half" idx="10"/>
          </p:nvPr>
        </p:nvSpPr>
        <p:spPr>
          <a:xfrm>
            <a:off x="7678737" y="5883275"/>
            <a:ext cx="2743200" cy="365125"/>
          </a:xfrm>
          <a:prstGeom prst="rect">
            <a:avLst/>
          </a:prstGeom>
        </p:spPr>
        <p:txBody>
          <a:bodyPr/>
          <a:lstStyle/>
          <a:p>
            <a:fld id="{34B78273-406A-4992-A9CB-E45298FA6B8B}" type="datetimeFigureOut">
              <a:rPr lang="en-ZA" smtClean="0"/>
              <a:t>2022/09/22</a:t>
            </a:fld>
            <a:endParaRPr lang="en-ZA"/>
          </a:p>
        </p:txBody>
      </p:sp>
      <p:sp>
        <p:nvSpPr>
          <p:cNvPr id="4" name="Footer Placeholder 3"/>
          <p:cNvSpPr>
            <a:spLocks noGrp="1"/>
          </p:cNvSpPr>
          <p:nvPr>
            <p:ph type="ftr" sz="quarter" idx="11"/>
          </p:nvPr>
        </p:nvSpPr>
        <p:spPr>
          <a:xfrm>
            <a:off x="913774" y="5883275"/>
            <a:ext cx="6672887" cy="365125"/>
          </a:xfrm>
          <a:prstGeom prst="rect">
            <a:avLst/>
          </a:prstGeom>
        </p:spPr>
        <p:txBody>
          <a:bodyPr/>
          <a:lstStyle/>
          <a:p>
            <a:endParaRPr lang="en-ZA"/>
          </a:p>
        </p:txBody>
      </p:sp>
      <p:sp>
        <p:nvSpPr>
          <p:cNvPr id="5" name="Slide Number Placeholder 4"/>
          <p:cNvSpPr>
            <a:spLocks noGrp="1"/>
          </p:cNvSpPr>
          <p:nvPr>
            <p:ph type="sldNum" sz="quarter" idx="12"/>
          </p:nvPr>
        </p:nvSpPr>
        <p:spPr>
          <a:xfrm>
            <a:off x="10514011" y="5883275"/>
            <a:ext cx="764215" cy="365125"/>
          </a:xfrm>
          <a:prstGeom prst="rect">
            <a:avLst/>
          </a:prstGeom>
        </p:spPr>
        <p:txBody>
          <a:bodyPr/>
          <a:lstStyle/>
          <a:p>
            <a:fld id="{D7BF4134-71C6-4540-A397-BCAC61302ECF}" type="slidenum">
              <a:rPr lang="en-ZA" smtClean="0"/>
              <a:t>‹#›</a:t>
            </a:fld>
            <a:endParaRPr lang="en-ZA"/>
          </a:p>
        </p:txBody>
      </p:sp>
    </p:spTree>
    <p:extLst>
      <p:ext uri="{BB962C8B-B14F-4D97-AF65-F5344CB8AC3E}">
        <p14:creationId xmlns:p14="http://schemas.microsoft.com/office/powerpoint/2010/main" val="8028335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a:xfrm>
            <a:off x="7678737" y="5883275"/>
            <a:ext cx="2743200" cy="365125"/>
          </a:xfrm>
          <a:prstGeom prst="rect">
            <a:avLst/>
          </a:prstGeom>
        </p:spPr>
        <p:txBody>
          <a:bodyPr/>
          <a:lstStyle/>
          <a:p>
            <a:fld id="{34B78273-406A-4992-A9CB-E45298FA6B8B}" type="datetimeFigureOut">
              <a:rPr lang="en-ZA" smtClean="0"/>
              <a:t>2022/09/22</a:t>
            </a:fld>
            <a:endParaRPr lang="en-ZA"/>
          </a:p>
        </p:txBody>
      </p:sp>
      <p:sp>
        <p:nvSpPr>
          <p:cNvPr id="4" name="Footer Placeholder 3"/>
          <p:cNvSpPr>
            <a:spLocks noGrp="1"/>
          </p:cNvSpPr>
          <p:nvPr>
            <p:ph type="ftr" sz="quarter" idx="11"/>
          </p:nvPr>
        </p:nvSpPr>
        <p:spPr>
          <a:xfrm>
            <a:off x="913774" y="5883275"/>
            <a:ext cx="6672887" cy="365125"/>
          </a:xfrm>
          <a:prstGeom prst="rect">
            <a:avLst/>
          </a:prstGeom>
        </p:spPr>
        <p:txBody>
          <a:bodyPr/>
          <a:lstStyle/>
          <a:p>
            <a:endParaRPr lang="en-ZA"/>
          </a:p>
        </p:txBody>
      </p:sp>
      <p:sp>
        <p:nvSpPr>
          <p:cNvPr id="5" name="Slide Number Placeholder 4"/>
          <p:cNvSpPr>
            <a:spLocks noGrp="1"/>
          </p:cNvSpPr>
          <p:nvPr>
            <p:ph type="sldNum" sz="quarter" idx="12"/>
          </p:nvPr>
        </p:nvSpPr>
        <p:spPr>
          <a:xfrm>
            <a:off x="10514011" y="5883275"/>
            <a:ext cx="764215" cy="365125"/>
          </a:xfrm>
          <a:prstGeom prst="rect">
            <a:avLst/>
          </a:prstGeom>
        </p:spPr>
        <p:txBody>
          <a:bodyPr/>
          <a:lstStyle/>
          <a:p>
            <a:fld id="{D7BF4134-71C6-4540-A397-BCAC61302ECF}" type="slidenum">
              <a:rPr lang="en-ZA" smtClean="0"/>
              <a:t>‹#›</a:t>
            </a:fld>
            <a:endParaRPr lang="en-ZA"/>
          </a:p>
        </p:txBody>
      </p:sp>
    </p:spTree>
    <p:extLst>
      <p:ext uri="{BB962C8B-B14F-4D97-AF65-F5344CB8AC3E}">
        <p14:creationId xmlns:p14="http://schemas.microsoft.com/office/powerpoint/2010/main" val="27046406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678737" y="5883275"/>
            <a:ext cx="2743200" cy="365125"/>
          </a:xfrm>
          <a:prstGeom prst="rect">
            <a:avLst/>
          </a:prstGeom>
        </p:spPr>
        <p:txBody>
          <a:bodyPr/>
          <a:lstStyle/>
          <a:p>
            <a:fld id="{34B78273-406A-4992-A9CB-E45298FA6B8B}" type="datetimeFigureOut">
              <a:rPr lang="en-ZA" smtClean="0"/>
              <a:t>2022/09/22</a:t>
            </a:fld>
            <a:endParaRPr lang="en-ZA"/>
          </a:p>
        </p:txBody>
      </p:sp>
      <p:sp>
        <p:nvSpPr>
          <p:cNvPr id="5" name="Footer Placeholder 4"/>
          <p:cNvSpPr>
            <a:spLocks noGrp="1"/>
          </p:cNvSpPr>
          <p:nvPr>
            <p:ph type="ftr" sz="quarter" idx="11"/>
          </p:nvPr>
        </p:nvSpPr>
        <p:spPr>
          <a:xfrm>
            <a:off x="913774" y="5883275"/>
            <a:ext cx="6672887" cy="365125"/>
          </a:xfrm>
          <a:prstGeom prst="rect">
            <a:avLst/>
          </a:prstGeom>
        </p:spPr>
        <p:txBody>
          <a:bodyPr/>
          <a:lstStyle/>
          <a:p>
            <a:endParaRPr lang="en-ZA"/>
          </a:p>
        </p:txBody>
      </p:sp>
      <p:sp>
        <p:nvSpPr>
          <p:cNvPr id="6" name="Slide Number Placeholder 5"/>
          <p:cNvSpPr>
            <a:spLocks noGrp="1"/>
          </p:cNvSpPr>
          <p:nvPr>
            <p:ph type="sldNum" sz="quarter" idx="12"/>
          </p:nvPr>
        </p:nvSpPr>
        <p:spPr>
          <a:xfrm>
            <a:off x="10514011" y="5883275"/>
            <a:ext cx="764215" cy="365125"/>
          </a:xfrm>
          <a:prstGeom prst="rect">
            <a:avLst/>
          </a:prstGeom>
        </p:spPr>
        <p:txBody>
          <a:bodyPr/>
          <a:lstStyle/>
          <a:p>
            <a:fld id="{D7BF4134-71C6-4540-A397-BCAC61302ECF}" type="slidenum">
              <a:rPr lang="en-ZA" smtClean="0"/>
              <a:t>‹#›</a:t>
            </a:fld>
            <a:endParaRPr lang="en-ZA"/>
          </a:p>
        </p:txBody>
      </p:sp>
    </p:spTree>
    <p:extLst>
      <p:ext uri="{BB962C8B-B14F-4D97-AF65-F5344CB8AC3E}">
        <p14:creationId xmlns:p14="http://schemas.microsoft.com/office/powerpoint/2010/main" val="20863282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678737" y="5883275"/>
            <a:ext cx="2743200" cy="365125"/>
          </a:xfrm>
          <a:prstGeom prst="rect">
            <a:avLst/>
          </a:prstGeom>
        </p:spPr>
        <p:txBody>
          <a:bodyPr/>
          <a:lstStyle/>
          <a:p>
            <a:fld id="{34B78273-406A-4992-A9CB-E45298FA6B8B}" type="datetimeFigureOut">
              <a:rPr lang="en-ZA" smtClean="0"/>
              <a:t>2022/09/22</a:t>
            </a:fld>
            <a:endParaRPr lang="en-ZA"/>
          </a:p>
        </p:txBody>
      </p:sp>
      <p:sp>
        <p:nvSpPr>
          <p:cNvPr id="5" name="Footer Placeholder 4"/>
          <p:cNvSpPr>
            <a:spLocks noGrp="1"/>
          </p:cNvSpPr>
          <p:nvPr>
            <p:ph type="ftr" sz="quarter" idx="11"/>
          </p:nvPr>
        </p:nvSpPr>
        <p:spPr>
          <a:xfrm>
            <a:off x="913774" y="5883275"/>
            <a:ext cx="6672887" cy="365125"/>
          </a:xfrm>
          <a:prstGeom prst="rect">
            <a:avLst/>
          </a:prstGeom>
        </p:spPr>
        <p:txBody>
          <a:bodyPr/>
          <a:lstStyle/>
          <a:p>
            <a:endParaRPr lang="en-ZA"/>
          </a:p>
        </p:txBody>
      </p:sp>
      <p:sp>
        <p:nvSpPr>
          <p:cNvPr id="6" name="Slide Number Placeholder 5"/>
          <p:cNvSpPr>
            <a:spLocks noGrp="1"/>
          </p:cNvSpPr>
          <p:nvPr>
            <p:ph type="sldNum" sz="quarter" idx="12"/>
          </p:nvPr>
        </p:nvSpPr>
        <p:spPr>
          <a:xfrm>
            <a:off x="10514011" y="5883275"/>
            <a:ext cx="764215" cy="365125"/>
          </a:xfrm>
          <a:prstGeom prst="rect">
            <a:avLst/>
          </a:prstGeom>
        </p:spPr>
        <p:txBody>
          <a:bodyPr/>
          <a:lstStyle/>
          <a:p>
            <a:fld id="{D7BF4134-71C6-4540-A397-BCAC61302ECF}" type="slidenum">
              <a:rPr lang="en-ZA" smtClean="0"/>
              <a:t>‹#›</a:t>
            </a:fld>
            <a:endParaRPr lang="en-ZA"/>
          </a:p>
        </p:txBody>
      </p:sp>
    </p:spTree>
    <p:extLst>
      <p:ext uri="{BB962C8B-B14F-4D97-AF65-F5344CB8AC3E}">
        <p14:creationId xmlns:p14="http://schemas.microsoft.com/office/powerpoint/2010/main" val="35063785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92"/>
        <p:cNvGrpSpPr/>
        <p:nvPr/>
      </p:nvGrpSpPr>
      <p:grpSpPr>
        <a:xfrm>
          <a:off x="0" y="0"/>
          <a:ext cx="0" cy="0"/>
          <a:chOff x="0" y="0"/>
          <a:chExt cx="0" cy="0"/>
        </a:xfrm>
      </p:grpSpPr>
      <p:sp>
        <p:nvSpPr>
          <p:cNvPr id="93" name="Google Shape;93;p14"/>
          <p:cNvSpPr txBox="1">
            <a:spLocks noGrp="1"/>
          </p:cNvSpPr>
          <p:nvPr>
            <p:ph type="title"/>
          </p:nvPr>
        </p:nvSpPr>
        <p:spPr>
          <a:xfrm>
            <a:off x="2927352" y="365125"/>
            <a:ext cx="8655049" cy="7747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4"/>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Autofit/>
          </a:bodyPr>
          <a:lstStyle>
            <a:lvl1pPr marL="457200" lvl="0" indent="-228600" algn="l">
              <a:spcBef>
                <a:spcPts val="360"/>
              </a:spcBef>
              <a:spcAft>
                <a:spcPts val="0"/>
              </a:spcAft>
              <a:buSzPts val="1400"/>
              <a:buNone/>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 name="Google Shape;95;p14"/>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Autofit/>
          </a:bodyPr>
          <a:lstStyle>
            <a:lvl1pPr marL="457200" lvl="0" indent="-228600" algn="l">
              <a:spcBef>
                <a:spcPts val="360"/>
              </a:spcBef>
              <a:spcAft>
                <a:spcPts val="0"/>
              </a:spcAft>
              <a:buSzPts val="1400"/>
              <a:buNone/>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 name="Google Shape;96;p14"/>
          <p:cNvSpPr txBox="1">
            <a:spLocks noGrp="1"/>
          </p:cNvSpPr>
          <p:nvPr>
            <p:ph type="dt" idx="10"/>
          </p:nvPr>
        </p:nvSpPr>
        <p:spPr>
          <a:xfrm>
            <a:off x="609600" y="6211889"/>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14"/>
          <p:cNvSpPr txBox="1">
            <a:spLocks noGrp="1"/>
          </p:cNvSpPr>
          <p:nvPr>
            <p:ph type="ftr" idx="11"/>
          </p:nvPr>
        </p:nvSpPr>
        <p:spPr>
          <a:xfrm>
            <a:off x="4165600" y="6211889"/>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14"/>
          <p:cNvSpPr txBox="1">
            <a:spLocks noGrp="1"/>
          </p:cNvSpPr>
          <p:nvPr>
            <p:ph type="sldNum" idx="12"/>
          </p:nvPr>
        </p:nvSpPr>
        <p:spPr>
          <a:xfrm>
            <a:off x="8737600" y="6211889"/>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b="0" i="0" u="none" strike="noStrike" cap="none">
                <a:solidFill>
                  <a:srgbClr val="898989"/>
                </a:solidFill>
                <a:latin typeface="Calibri"/>
                <a:ea typeface="Calibri"/>
                <a:cs typeface="Calibri"/>
                <a:sym typeface="Calibri"/>
              </a:defRPr>
            </a:lvl1pPr>
            <a:lvl2pPr marL="0" marR="0" lvl="1" indent="0" algn="r">
              <a:spcBef>
                <a:spcPts val="0"/>
              </a:spcBef>
              <a:buNone/>
              <a:defRPr sz="1200" b="0" i="0" u="none" strike="noStrike" cap="none">
                <a:solidFill>
                  <a:srgbClr val="898989"/>
                </a:solidFill>
                <a:latin typeface="Calibri"/>
                <a:ea typeface="Calibri"/>
                <a:cs typeface="Calibri"/>
                <a:sym typeface="Calibri"/>
              </a:defRPr>
            </a:lvl2pPr>
            <a:lvl3pPr marL="0" marR="0" lvl="2" indent="0" algn="r">
              <a:spcBef>
                <a:spcPts val="0"/>
              </a:spcBef>
              <a:buNone/>
              <a:defRPr sz="1200" b="0" i="0" u="none" strike="noStrike" cap="none">
                <a:solidFill>
                  <a:srgbClr val="898989"/>
                </a:solidFill>
                <a:latin typeface="Calibri"/>
                <a:ea typeface="Calibri"/>
                <a:cs typeface="Calibri"/>
                <a:sym typeface="Calibri"/>
              </a:defRPr>
            </a:lvl3pPr>
            <a:lvl4pPr marL="0" marR="0" lvl="3" indent="0" algn="r">
              <a:spcBef>
                <a:spcPts val="0"/>
              </a:spcBef>
              <a:buNone/>
              <a:defRPr sz="1200" b="0" i="0" u="none" strike="noStrike" cap="none">
                <a:solidFill>
                  <a:srgbClr val="898989"/>
                </a:solidFill>
                <a:latin typeface="Calibri"/>
                <a:ea typeface="Calibri"/>
                <a:cs typeface="Calibri"/>
                <a:sym typeface="Calibri"/>
              </a:defRPr>
            </a:lvl4pPr>
            <a:lvl5pPr marL="0" marR="0" lvl="4" indent="0" algn="r">
              <a:spcBef>
                <a:spcPts val="0"/>
              </a:spcBef>
              <a:buNone/>
              <a:defRPr sz="1200" b="0" i="0" u="none" strike="noStrike" cap="none">
                <a:solidFill>
                  <a:srgbClr val="898989"/>
                </a:solidFill>
                <a:latin typeface="Calibri"/>
                <a:ea typeface="Calibri"/>
                <a:cs typeface="Calibri"/>
                <a:sym typeface="Calibri"/>
              </a:defRPr>
            </a:lvl5pPr>
            <a:lvl6pPr marL="0" marR="0" lvl="5" indent="0" algn="r">
              <a:spcBef>
                <a:spcPts val="0"/>
              </a:spcBef>
              <a:buNone/>
              <a:defRPr sz="1200" b="0" i="0" u="none" strike="noStrike" cap="none">
                <a:solidFill>
                  <a:srgbClr val="898989"/>
                </a:solidFill>
                <a:latin typeface="Calibri"/>
                <a:ea typeface="Calibri"/>
                <a:cs typeface="Calibri"/>
                <a:sym typeface="Calibri"/>
              </a:defRPr>
            </a:lvl6pPr>
            <a:lvl7pPr marL="0" marR="0" lvl="6" indent="0" algn="r">
              <a:spcBef>
                <a:spcPts val="0"/>
              </a:spcBef>
              <a:buNone/>
              <a:defRPr sz="1200" b="0" i="0" u="none" strike="noStrike" cap="none">
                <a:solidFill>
                  <a:srgbClr val="898989"/>
                </a:solidFill>
                <a:latin typeface="Calibri"/>
                <a:ea typeface="Calibri"/>
                <a:cs typeface="Calibri"/>
                <a:sym typeface="Calibri"/>
              </a:defRPr>
            </a:lvl7pPr>
            <a:lvl8pPr marL="0" marR="0" lvl="7" indent="0" algn="r">
              <a:spcBef>
                <a:spcPts val="0"/>
              </a:spcBef>
              <a:buNone/>
              <a:defRPr sz="1200" b="0" i="0" u="none" strike="noStrike" cap="none">
                <a:solidFill>
                  <a:srgbClr val="898989"/>
                </a:solidFill>
                <a:latin typeface="Calibri"/>
                <a:ea typeface="Calibri"/>
                <a:cs typeface="Calibri"/>
                <a:sym typeface="Calibri"/>
              </a:defRPr>
            </a:lvl8pPr>
            <a:lvl9pPr marL="0" marR="0" lvl="8" indent="0" algn="r">
              <a:spcBef>
                <a:spcPts val="0"/>
              </a:spcBef>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26576375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1"/>
        <p:cNvGrpSpPr/>
        <p:nvPr/>
      </p:nvGrpSpPr>
      <p:grpSpPr>
        <a:xfrm>
          <a:off x="0" y="0"/>
          <a:ext cx="0" cy="0"/>
          <a:chOff x="0" y="0"/>
          <a:chExt cx="0" cy="0"/>
        </a:xfrm>
      </p:grpSpPr>
      <p:sp>
        <p:nvSpPr>
          <p:cNvPr id="112" name="Google Shape;112;p17"/>
          <p:cNvSpPr txBox="1">
            <a:spLocks noGrp="1"/>
          </p:cNvSpPr>
          <p:nvPr>
            <p:ph type="title"/>
          </p:nvPr>
        </p:nvSpPr>
        <p:spPr>
          <a:xfrm>
            <a:off x="831851" y="1709739"/>
            <a:ext cx="10515600" cy="2852737"/>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6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17"/>
          <p:cNvSpPr txBox="1">
            <a:spLocks noGrp="1"/>
          </p:cNvSpPr>
          <p:nvPr>
            <p:ph type="body" idx="1"/>
          </p:nvPr>
        </p:nvSpPr>
        <p:spPr>
          <a:xfrm>
            <a:off x="831851" y="4589464"/>
            <a:ext cx="10515600" cy="1500187"/>
          </a:xfrm>
          <a:prstGeom prst="rect">
            <a:avLst/>
          </a:prstGeom>
          <a:noFill/>
          <a:ln>
            <a:noFill/>
          </a:ln>
        </p:spPr>
        <p:txBody>
          <a:bodyPr spcFirstLastPara="1" wrap="square" lIns="91425" tIns="45700" rIns="91425" bIns="45700" anchor="t" anchorCtr="0">
            <a:noAutofit/>
          </a:bodyPr>
          <a:lstStyle>
            <a:lvl1pPr marL="457200" lvl="0" indent="-228600" algn="l">
              <a:spcBef>
                <a:spcPts val="480"/>
              </a:spcBef>
              <a:spcAft>
                <a:spcPts val="0"/>
              </a:spcAft>
              <a:buClr>
                <a:schemeClr val="dk1"/>
              </a:buClr>
              <a:buSzPts val="2400"/>
              <a:buNone/>
              <a:defRPr sz="2400"/>
            </a:lvl1pPr>
            <a:lvl2pPr marL="914400" lvl="1" indent="-228600" algn="l">
              <a:spcBef>
                <a:spcPts val="400"/>
              </a:spcBef>
              <a:spcAft>
                <a:spcPts val="0"/>
              </a:spcAft>
              <a:buClr>
                <a:schemeClr val="dk1"/>
              </a:buClr>
              <a:buSzPts val="2000"/>
              <a:buNone/>
              <a:defRPr sz="2000"/>
            </a:lvl2pPr>
            <a:lvl3pPr marL="1371600" lvl="2" indent="-228600" algn="l">
              <a:spcBef>
                <a:spcPts val="360"/>
              </a:spcBef>
              <a:spcAft>
                <a:spcPts val="0"/>
              </a:spcAft>
              <a:buClr>
                <a:schemeClr val="dk1"/>
              </a:buClr>
              <a:buSzPts val="1800"/>
              <a:buNone/>
              <a:defRPr sz="1800"/>
            </a:lvl3pPr>
            <a:lvl4pPr marL="1828800" lvl="3" indent="-228600" algn="l">
              <a:spcBef>
                <a:spcPts val="320"/>
              </a:spcBef>
              <a:spcAft>
                <a:spcPts val="0"/>
              </a:spcAft>
              <a:buClr>
                <a:schemeClr val="dk1"/>
              </a:buClr>
              <a:buSzPts val="1600"/>
              <a:buNone/>
              <a:defRPr sz="1600"/>
            </a:lvl4pPr>
            <a:lvl5pPr marL="2286000" lvl="4" indent="-228600" algn="l">
              <a:spcBef>
                <a:spcPts val="320"/>
              </a:spcBef>
              <a:spcAft>
                <a:spcPts val="0"/>
              </a:spcAft>
              <a:buClr>
                <a:schemeClr val="dk1"/>
              </a:buClr>
              <a:buSzPts val="1600"/>
              <a:buNone/>
              <a:defRPr sz="1600"/>
            </a:lvl5pPr>
            <a:lvl6pPr marL="2743200" lvl="5" indent="-228600" algn="l">
              <a:lnSpc>
                <a:spcPct val="90000"/>
              </a:lnSpc>
              <a:spcBef>
                <a:spcPts val="500"/>
              </a:spcBef>
              <a:spcAft>
                <a:spcPts val="0"/>
              </a:spcAft>
              <a:buClr>
                <a:schemeClr val="dk1"/>
              </a:buClr>
              <a:buSzPts val="1600"/>
              <a:buNone/>
              <a:defRPr sz="1600"/>
            </a:lvl6pPr>
            <a:lvl7pPr marL="3200400" lvl="6" indent="-228600" algn="l">
              <a:lnSpc>
                <a:spcPct val="90000"/>
              </a:lnSpc>
              <a:spcBef>
                <a:spcPts val="500"/>
              </a:spcBef>
              <a:spcAft>
                <a:spcPts val="0"/>
              </a:spcAft>
              <a:buClr>
                <a:schemeClr val="dk1"/>
              </a:buClr>
              <a:buSzPts val="1600"/>
              <a:buNone/>
              <a:defRPr sz="1600"/>
            </a:lvl7pPr>
            <a:lvl8pPr marL="3657600" lvl="7" indent="-228600" algn="l">
              <a:lnSpc>
                <a:spcPct val="90000"/>
              </a:lnSpc>
              <a:spcBef>
                <a:spcPts val="500"/>
              </a:spcBef>
              <a:spcAft>
                <a:spcPts val="0"/>
              </a:spcAft>
              <a:buClr>
                <a:schemeClr val="dk1"/>
              </a:buClr>
              <a:buSzPts val="1600"/>
              <a:buNone/>
              <a:defRPr sz="1600"/>
            </a:lvl8pPr>
            <a:lvl9pPr marL="4114800" lvl="8" indent="-228600" algn="l">
              <a:lnSpc>
                <a:spcPct val="90000"/>
              </a:lnSpc>
              <a:spcBef>
                <a:spcPts val="500"/>
              </a:spcBef>
              <a:spcAft>
                <a:spcPts val="0"/>
              </a:spcAft>
              <a:buClr>
                <a:schemeClr val="dk1"/>
              </a:buClr>
              <a:buSzPts val="1600"/>
              <a:buNone/>
              <a:defRPr sz="1600"/>
            </a:lvl9pPr>
          </a:lstStyle>
          <a:p>
            <a:endParaRPr/>
          </a:p>
        </p:txBody>
      </p:sp>
      <p:sp>
        <p:nvSpPr>
          <p:cNvPr id="114" name="Google Shape;114;p17"/>
          <p:cNvSpPr txBox="1">
            <a:spLocks noGrp="1"/>
          </p:cNvSpPr>
          <p:nvPr>
            <p:ph type="dt" idx="10"/>
          </p:nvPr>
        </p:nvSpPr>
        <p:spPr>
          <a:xfrm>
            <a:off x="609600" y="6211889"/>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17"/>
          <p:cNvSpPr txBox="1">
            <a:spLocks noGrp="1"/>
          </p:cNvSpPr>
          <p:nvPr>
            <p:ph type="ftr" idx="11"/>
          </p:nvPr>
        </p:nvSpPr>
        <p:spPr>
          <a:xfrm>
            <a:off x="4165600" y="6211889"/>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17"/>
          <p:cNvSpPr txBox="1">
            <a:spLocks noGrp="1"/>
          </p:cNvSpPr>
          <p:nvPr>
            <p:ph type="sldNum" idx="12"/>
          </p:nvPr>
        </p:nvSpPr>
        <p:spPr>
          <a:xfrm>
            <a:off x="8737600" y="6211889"/>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a:solidFill>
                  <a:srgbClr val="898989"/>
                </a:solidFill>
                <a:latin typeface="Calibri"/>
                <a:ea typeface="Calibri"/>
                <a:cs typeface="Calibri"/>
                <a:sym typeface="Calibri"/>
              </a:defRPr>
            </a:lvl1pPr>
            <a:lvl2pPr marL="0" marR="0" lvl="1" indent="0" algn="r">
              <a:spcBef>
                <a:spcPts val="0"/>
              </a:spcBef>
              <a:buNone/>
              <a:defRPr sz="1200">
                <a:solidFill>
                  <a:srgbClr val="898989"/>
                </a:solidFill>
                <a:latin typeface="Calibri"/>
                <a:ea typeface="Calibri"/>
                <a:cs typeface="Calibri"/>
                <a:sym typeface="Calibri"/>
              </a:defRPr>
            </a:lvl2pPr>
            <a:lvl3pPr marL="0" marR="0" lvl="2" indent="0" algn="r">
              <a:spcBef>
                <a:spcPts val="0"/>
              </a:spcBef>
              <a:buNone/>
              <a:defRPr sz="1200">
                <a:solidFill>
                  <a:srgbClr val="898989"/>
                </a:solidFill>
                <a:latin typeface="Calibri"/>
                <a:ea typeface="Calibri"/>
                <a:cs typeface="Calibri"/>
                <a:sym typeface="Calibri"/>
              </a:defRPr>
            </a:lvl3pPr>
            <a:lvl4pPr marL="0" marR="0" lvl="3" indent="0" algn="r">
              <a:spcBef>
                <a:spcPts val="0"/>
              </a:spcBef>
              <a:buNone/>
              <a:defRPr sz="1200">
                <a:solidFill>
                  <a:srgbClr val="898989"/>
                </a:solidFill>
                <a:latin typeface="Calibri"/>
                <a:ea typeface="Calibri"/>
                <a:cs typeface="Calibri"/>
                <a:sym typeface="Calibri"/>
              </a:defRPr>
            </a:lvl4pPr>
            <a:lvl5pPr marL="0" marR="0" lvl="4" indent="0" algn="r">
              <a:spcBef>
                <a:spcPts val="0"/>
              </a:spcBef>
              <a:buNone/>
              <a:defRPr sz="1200">
                <a:solidFill>
                  <a:srgbClr val="898989"/>
                </a:solidFill>
                <a:latin typeface="Calibri"/>
                <a:ea typeface="Calibri"/>
                <a:cs typeface="Calibri"/>
                <a:sym typeface="Calibri"/>
              </a:defRPr>
            </a:lvl5pPr>
            <a:lvl6pPr marL="0" marR="0" lvl="5" indent="0" algn="r">
              <a:spcBef>
                <a:spcPts val="0"/>
              </a:spcBef>
              <a:buNone/>
              <a:defRPr sz="1200">
                <a:solidFill>
                  <a:srgbClr val="898989"/>
                </a:solidFill>
                <a:latin typeface="Calibri"/>
                <a:ea typeface="Calibri"/>
                <a:cs typeface="Calibri"/>
                <a:sym typeface="Calibri"/>
              </a:defRPr>
            </a:lvl6pPr>
            <a:lvl7pPr marL="0" marR="0" lvl="6" indent="0" algn="r">
              <a:spcBef>
                <a:spcPts val="0"/>
              </a:spcBef>
              <a:buNone/>
              <a:defRPr sz="1200">
                <a:solidFill>
                  <a:srgbClr val="898989"/>
                </a:solidFill>
                <a:latin typeface="Calibri"/>
                <a:ea typeface="Calibri"/>
                <a:cs typeface="Calibri"/>
                <a:sym typeface="Calibri"/>
              </a:defRPr>
            </a:lvl7pPr>
            <a:lvl8pPr marL="0" marR="0" lvl="7" indent="0" algn="r">
              <a:spcBef>
                <a:spcPts val="0"/>
              </a:spcBef>
              <a:buNone/>
              <a:defRPr sz="1200">
                <a:solidFill>
                  <a:srgbClr val="898989"/>
                </a:solidFill>
                <a:latin typeface="Calibri"/>
                <a:ea typeface="Calibri"/>
                <a:cs typeface="Calibri"/>
                <a:sym typeface="Calibri"/>
              </a:defRPr>
            </a:lvl8pPr>
            <a:lvl9pPr marL="0" marR="0" lvl="8" indent="0" algn="r">
              <a:spcBef>
                <a:spcPts val="0"/>
              </a:spcBef>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2303496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75" y="455957"/>
            <a:ext cx="10364451" cy="651483"/>
          </a:xfrm>
        </p:spPr>
        <p:txBody>
          <a:bodyPr/>
          <a:lstStyle/>
          <a:p>
            <a:r>
              <a:rPr lang="en-US" dirty="0"/>
              <a:t>Click to edit Master title style</a:t>
            </a:r>
          </a:p>
        </p:txBody>
      </p:sp>
      <p:sp>
        <p:nvSpPr>
          <p:cNvPr id="12" name="Content Placeholder 2"/>
          <p:cNvSpPr>
            <a:spLocks noGrp="1"/>
          </p:cNvSpPr>
          <p:nvPr>
            <p:ph sz="quarter" idx="13" hasCustomPrompt="1"/>
          </p:nvPr>
        </p:nvSpPr>
        <p:spPr>
          <a:xfrm>
            <a:off x="914399" y="1310640"/>
            <a:ext cx="10363826" cy="4426921"/>
          </a:xfrm>
        </p:spPr>
        <p:txBody>
          <a:bodyPr/>
          <a:lstStyle>
            <a:lvl1pPr>
              <a:defRPr cap="none"/>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785360" y="5883275"/>
            <a:ext cx="1881823" cy="757891"/>
          </a:xfrm>
          <a:prstGeom prst="rect">
            <a:avLst/>
          </a:prstGeom>
        </p:spPr>
        <p:txBody>
          <a:bodyPr/>
          <a:lstStyle/>
          <a:p>
            <a:fld id="{34B78273-406A-4992-A9CB-E45298FA6B8B}" type="datetimeFigureOut">
              <a:rPr lang="en-ZA" smtClean="0"/>
              <a:t>2022/09/22</a:t>
            </a:fld>
            <a:endParaRPr lang="en-ZA" dirty="0"/>
          </a:p>
        </p:txBody>
      </p:sp>
      <p:sp>
        <p:nvSpPr>
          <p:cNvPr id="5" name="Footer Placeholder 4"/>
          <p:cNvSpPr>
            <a:spLocks noGrp="1"/>
          </p:cNvSpPr>
          <p:nvPr>
            <p:ph type="ftr" sz="quarter" idx="11"/>
          </p:nvPr>
        </p:nvSpPr>
        <p:spPr>
          <a:xfrm>
            <a:off x="913775" y="5883275"/>
            <a:ext cx="5560598" cy="757891"/>
          </a:xfrm>
          <a:prstGeom prst="rect">
            <a:avLst/>
          </a:prstGeom>
        </p:spPr>
        <p:txBody>
          <a:bodyPr/>
          <a:lstStyle/>
          <a:p>
            <a:endParaRPr lang="en-ZA" dirty="0"/>
          </a:p>
        </p:txBody>
      </p:sp>
      <p:sp>
        <p:nvSpPr>
          <p:cNvPr id="6" name="Slide Number Placeholder 5"/>
          <p:cNvSpPr>
            <a:spLocks noGrp="1"/>
          </p:cNvSpPr>
          <p:nvPr>
            <p:ph type="sldNum" sz="quarter" idx="12"/>
          </p:nvPr>
        </p:nvSpPr>
        <p:spPr>
          <a:xfrm>
            <a:off x="8759260" y="5883275"/>
            <a:ext cx="812163" cy="757891"/>
          </a:xfrm>
          <a:prstGeom prst="rect">
            <a:avLst/>
          </a:prstGeom>
        </p:spPr>
        <p:txBody>
          <a:bodyPr/>
          <a:lstStyle/>
          <a:p>
            <a:fld id="{D7BF4134-71C6-4540-A397-BCAC61302ECF}" type="slidenum">
              <a:rPr lang="en-ZA" smtClean="0"/>
              <a:t>‹#›</a:t>
            </a:fld>
            <a:endParaRPr lang="en-ZA" dirty="0"/>
          </a:p>
        </p:txBody>
      </p:sp>
      <p:sp>
        <p:nvSpPr>
          <p:cNvPr id="14" name="Slide Number Placeholder 5">
            <a:extLst>
              <a:ext uri="{FF2B5EF4-FFF2-40B4-BE49-F238E27FC236}">
                <a16:creationId xmlns:a16="http://schemas.microsoft.com/office/drawing/2014/main" id="{03DCC670-1138-98BC-49A8-DAE37D8EA0D5}"/>
              </a:ext>
            </a:extLst>
          </p:cNvPr>
          <p:cNvSpPr txBox="1">
            <a:spLocks/>
          </p:cNvSpPr>
          <p:nvPr userDrawn="1"/>
        </p:nvSpPr>
        <p:spPr>
          <a:xfrm>
            <a:off x="10556877" y="5883274"/>
            <a:ext cx="812163" cy="90360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ZA" dirty="0"/>
          </a:p>
        </p:txBody>
      </p:sp>
      <p:pic>
        <p:nvPicPr>
          <p:cNvPr id="20" name="Picture 9">
            <a:extLst>
              <a:ext uri="{FF2B5EF4-FFF2-40B4-BE49-F238E27FC236}">
                <a16:creationId xmlns:a16="http://schemas.microsoft.com/office/drawing/2014/main" id="{1DF7ED09-9B72-9599-4291-A39190465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504" r="56590" b="42689"/>
          <a:stretch/>
        </p:blipFill>
        <p:spPr bwMode="auto">
          <a:xfrm>
            <a:off x="10556877" y="5816107"/>
            <a:ext cx="896670" cy="910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Logo, company name&#10;&#10;Description automatically generated">
            <a:extLst>
              <a:ext uri="{FF2B5EF4-FFF2-40B4-BE49-F238E27FC236}">
                <a16:creationId xmlns:a16="http://schemas.microsoft.com/office/drawing/2014/main" id="{7C4EE7EC-9A6B-9454-5166-A72D6C45B06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0354" r="2225" b="23925"/>
          <a:stretch/>
        </p:blipFill>
        <p:spPr>
          <a:xfrm>
            <a:off x="9699306" y="5806766"/>
            <a:ext cx="857571" cy="910908"/>
          </a:xfrm>
          <a:prstGeom prst="rect">
            <a:avLst/>
          </a:prstGeom>
        </p:spPr>
      </p:pic>
    </p:spTree>
    <p:extLst>
      <p:ext uri="{BB962C8B-B14F-4D97-AF65-F5344CB8AC3E}">
        <p14:creationId xmlns:p14="http://schemas.microsoft.com/office/powerpoint/2010/main" val="39523836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17"/>
        <p:cNvGrpSpPr/>
        <p:nvPr/>
      </p:nvGrpSpPr>
      <p:grpSpPr>
        <a:xfrm>
          <a:off x="0" y="0"/>
          <a:ext cx="0" cy="0"/>
          <a:chOff x="0" y="0"/>
          <a:chExt cx="0" cy="0"/>
        </a:xfrm>
      </p:grpSpPr>
      <p:sp>
        <p:nvSpPr>
          <p:cNvPr id="118" name="Google Shape;118;p18"/>
          <p:cNvSpPr txBox="1">
            <a:spLocks noGrp="1"/>
          </p:cNvSpPr>
          <p:nvPr>
            <p:ph type="title"/>
          </p:nvPr>
        </p:nvSpPr>
        <p:spPr>
          <a:xfrm>
            <a:off x="2735627" y="260649"/>
            <a:ext cx="8620291" cy="86409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18"/>
          <p:cNvSpPr txBox="1">
            <a:spLocks noGrp="1"/>
          </p:cNvSpPr>
          <p:nvPr>
            <p:ph type="body" idx="1"/>
          </p:nvPr>
        </p:nvSpPr>
        <p:spPr>
          <a:xfrm>
            <a:off x="840318" y="1681163"/>
            <a:ext cx="5158316" cy="82391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0" name="Google Shape;120;p18"/>
          <p:cNvSpPr txBox="1">
            <a:spLocks noGrp="1"/>
          </p:cNvSpPr>
          <p:nvPr>
            <p:ph type="body" idx="2"/>
          </p:nvPr>
        </p:nvSpPr>
        <p:spPr>
          <a:xfrm>
            <a:off x="840318" y="2505075"/>
            <a:ext cx="5158316" cy="3684588"/>
          </a:xfrm>
          <a:prstGeom prst="rect">
            <a:avLst/>
          </a:prstGeom>
          <a:noFill/>
          <a:ln>
            <a:noFill/>
          </a:ln>
        </p:spPr>
        <p:txBody>
          <a:bodyPr spcFirstLastPara="1" wrap="square" lIns="91425" tIns="45700" rIns="91425" bIns="45700" anchor="t" anchorCtr="0">
            <a:noAutofit/>
          </a:bodyPr>
          <a:lstStyle>
            <a:lvl1pPr marL="457200" lvl="0" indent="-228600" algn="l">
              <a:spcBef>
                <a:spcPts val="360"/>
              </a:spcBef>
              <a:spcAft>
                <a:spcPts val="0"/>
              </a:spcAft>
              <a:buSzPts val="1400"/>
              <a:buNone/>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18"/>
          <p:cNvSpPr txBox="1">
            <a:spLocks noGrp="1"/>
          </p:cNvSpPr>
          <p:nvPr>
            <p:ph type="body" idx="3"/>
          </p:nvPr>
        </p:nvSpPr>
        <p:spPr>
          <a:xfrm>
            <a:off x="6172200" y="1681163"/>
            <a:ext cx="5183717" cy="82391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2" name="Google Shape;122;p18"/>
          <p:cNvSpPr txBox="1">
            <a:spLocks noGrp="1"/>
          </p:cNvSpPr>
          <p:nvPr>
            <p:ph type="body" idx="4"/>
          </p:nvPr>
        </p:nvSpPr>
        <p:spPr>
          <a:xfrm>
            <a:off x="6172200" y="2505075"/>
            <a:ext cx="5183717" cy="3684588"/>
          </a:xfrm>
          <a:prstGeom prst="rect">
            <a:avLst/>
          </a:prstGeom>
          <a:noFill/>
          <a:ln>
            <a:noFill/>
          </a:ln>
        </p:spPr>
        <p:txBody>
          <a:bodyPr spcFirstLastPara="1" wrap="square" lIns="91425" tIns="45700" rIns="91425" bIns="45700" anchor="t" anchorCtr="0">
            <a:noAutofit/>
          </a:bodyPr>
          <a:lstStyle>
            <a:lvl1pPr marL="457200" lvl="0" indent="-228600" algn="l">
              <a:spcBef>
                <a:spcPts val="360"/>
              </a:spcBef>
              <a:spcAft>
                <a:spcPts val="0"/>
              </a:spcAft>
              <a:buSzPts val="1400"/>
              <a:buNone/>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p18"/>
          <p:cNvSpPr txBox="1">
            <a:spLocks noGrp="1"/>
          </p:cNvSpPr>
          <p:nvPr>
            <p:ph type="dt" idx="10"/>
          </p:nvPr>
        </p:nvSpPr>
        <p:spPr>
          <a:xfrm>
            <a:off x="609600" y="6211889"/>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18"/>
          <p:cNvSpPr txBox="1">
            <a:spLocks noGrp="1"/>
          </p:cNvSpPr>
          <p:nvPr>
            <p:ph type="ftr" idx="11"/>
          </p:nvPr>
        </p:nvSpPr>
        <p:spPr>
          <a:xfrm>
            <a:off x="4165600" y="6211889"/>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18"/>
          <p:cNvSpPr txBox="1">
            <a:spLocks noGrp="1"/>
          </p:cNvSpPr>
          <p:nvPr>
            <p:ph type="sldNum" idx="12"/>
          </p:nvPr>
        </p:nvSpPr>
        <p:spPr>
          <a:xfrm>
            <a:off x="8737600" y="6211889"/>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a:solidFill>
                  <a:srgbClr val="898989"/>
                </a:solidFill>
                <a:latin typeface="Calibri"/>
                <a:ea typeface="Calibri"/>
                <a:cs typeface="Calibri"/>
                <a:sym typeface="Calibri"/>
              </a:defRPr>
            </a:lvl1pPr>
            <a:lvl2pPr marL="0" marR="0" lvl="1" indent="0" algn="r">
              <a:spcBef>
                <a:spcPts val="0"/>
              </a:spcBef>
              <a:buNone/>
              <a:defRPr sz="1200">
                <a:solidFill>
                  <a:srgbClr val="898989"/>
                </a:solidFill>
                <a:latin typeface="Calibri"/>
                <a:ea typeface="Calibri"/>
                <a:cs typeface="Calibri"/>
                <a:sym typeface="Calibri"/>
              </a:defRPr>
            </a:lvl2pPr>
            <a:lvl3pPr marL="0" marR="0" lvl="2" indent="0" algn="r">
              <a:spcBef>
                <a:spcPts val="0"/>
              </a:spcBef>
              <a:buNone/>
              <a:defRPr sz="1200">
                <a:solidFill>
                  <a:srgbClr val="898989"/>
                </a:solidFill>
                <a:latin typeface="Calibri"/>
                <a:ea typeface="Calibri"/>
                <a:cs typeface="Calibri"/>
                <a:sym typeface="Calibri"/>
              </a:defRPr>
            </a:lvl3pPr>
            <a:lvl4pPr marL="0" marR="0" lvl="3" indent="0" algn="r">
              <a:spcBef>
                <a:spcPts val="0"/>
              </a:spcBef>
              <a:buNone/>
              <a:defRPr sz="1200">
                <a:solidFill>
                  <a:srgbClr val="898989"/>
                </a:solidFill>
                <a:latin typeface="Calibri"/>
                <a:ea typeface="Calibri"/>
                <a:cs typeface="Calibri"/>
                <a:sym typeface="Calibri"/>
              </a:defRPr>
            </a:lvl4pPr>
            <a:lvl5pPr marL="0" marR="0" lvl="4" indent="0" algn="r">
              <a:spcBef>
                <a:spcPts val="0"/>
              </a:spcBef>
              <a:buNone/>
              <a:defRPr sz="1200">
                <a:solidFill>
                  <a:srgbClr val="898989"/>
                </a:solidFill>
                <a:latin typeface="Calibri"/>
                <a:ea typeface="Calibri"/>
                <a:cs typeface="Calibri"/>
                <a:sym typeface="Calibri"/>
              </a:defRPr>
            </a:lvl5pPr>
            <a:lvl6pPr marL="0" marR="0" lvl="5" indent="0" algn="r">
              <a:spcBef>
                <a:spcPts val="0"/>
              </a:spcBef>
              <a:buNone/>
              <a:defRPr sz="1200">
                <a:solidFill>
                  <a:srgbClr val="898989"/>
                </a:solidFill>
                <a:latin typeface="Calibri"/>
                <a:ea typeface="Calibri"/>
                <a:cs typeface="Calibri"/>
                <a:sym typeface="Calibri"/>
              </a:defRPr>
            </a:lvl6pPr>
            <a:lvl7pPr marL="0" marR="0" lvl="6" indent="0" algn="r">
              <a:spcBef>
                <a:spcPts val="0"/>
              </a:spcBef>
              <a:buNone/>
              <a:defRPr sz="1200">
                <a:solidFill>
                  <a:srgbClr val="898989"/>
                </a:solidFill>
                <a:latin typeface="Calibri"/>
                <a:ea typeface="Calibri"/>
                <a:cs typeface="Calibri"/>
                <a:sym typeface="Calibri"/>
              </a:defRPr>
            </a:lvl7pPr>
            <a:lvl8pPr marL="0" marR="0" lvl="7" indent="0" algn="r">
              <a:spcBef>
                <a:spcPts val="0"/>
              </a:spcBef>
              <a:buNone/>
              <a:defRPr sz="1200">
                <a:solidFill>
                  <a:srgbClr val="898989"/>
                </a:solidFill>
                <a:latin typeface="Calibri"/>
                <a:ea typeface="Calibri"/>
                <a:cs typeface="Calibri"/>
                <a:sym typeface="Calibri"/>
              </a:defRPr>
            </a:lvl8pPr>
            <a:lvl9pPr marL="0" marR="0" lvl="8" indent="0" algn="r">
              <a:spcBef>
                <a:spcPts val="0"/>
              </a:spcBef>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36506975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6"/>
        <p:cNvGrpSpPr/>
        <p:nvPr/>
      </p:nvGrpSpPr>
      <p:grpSpPr>
        <a:xfrm>
          <a:off x="0" y="0"/>
          <a:ext cx="0" cy="0"/>
          <a:chOff x="0" y="0"/>
          <a:chExt cx="0" cy="0"/>
        </a:xfrm>
      </p:grpSpPr>
      <p:sp>
        <p:nvSpPr>
          <p:cNvPr id="127" name="Google Shape;127;p19"/>
          <p:cNvSpPr txBox="1">
            <a:spLocks noGrp="1"/>
          </p:cNvSpPr>
          <p:nvPr>
            <p:ph type="title"/>
          </p:nvPr>
        </p:nvSpPr>
        <p:spPr>
          <a:xfrm>
            <a:off x="2927352" y="365125"/>
            <a:ext cx="8655049" cy="7747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19"/>
          <p:cNvSpPr txBox="1">
            <a:spLocks noGrp="1"/>
          </p:cNvSpPr>
          <p:nvPr>
            <p:ph type="dt" idx="10"/>
          </p:nvPr>
        </p:nvSpPr>
        <p:spPr>
          <a:xfrm>
            <a:off x="609600" y="6211889"/>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19"/>
          <p:cNvSpPr txBox="1">
            <a:spLocks noGrp="1"/>
          </p:cNvSpPr>
          <p:nvPr>
            <p:ph type="ftr" idx="11"/>
          </p:nvPr>
        </p:nvSpPr>
        <p:spPr>
          <a:xfrm>
            <a:off x="4165600" y="6211889"/>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19"/>
          <p:cNvSpPr txBox="1">
            <a:spLocks noGrp="1"/>
          </p:cNvSpPr>
          <p:nvPr>
            <p:ph type="sldNum" idx="12"/>
          </p:nvPr>
        </p:nvSpPr>
        <p:spPr>
          <a:xfrm>
            <a:off x="8737600" y="6211889"/>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a:solidFill>
                  <a:srgbClr val="898989"/>
                </a:solidFill>
                <a:latin typeface="Calibri"/>
                <a:ea typeface="Calibri"/>
                <a:cs typeface="Calibri"/>
                <a:sym typeface="Calibri"/>
              </a:defRPr>
            </a:lvl1pPr>
            <a:lvl2pPr marL="0" marR="0" lvl="1" indent="0" algn="r">
              <a:spcBef>
                <a:spcPts val="0"/>
              </a:spcBef>
              <a:buNone/>
              <a:defRPr sz="1200">
                <a:solidFill>
                  <a:srgbClr val="898989"/>
                </a:solidFill>
                <a:latin typeface="Calibri"/>
                <a:ea typeface="Calibri"/>
                <a:cs typeface="Calibri"/>
                <a:sym typeface="Calibri"/>
              </a:defRPr>
            </a:lvl2pPr>
            <a:lvl3pPr marL="0" marR="0" lvl="2" indent="0" algn="r">
              <a:spcBef>
                <a:spcPts val="0"/>
              </a:spcBef>
              <a:buNone/>
              <a:defRPr sz="1200">
                <a:solidFill>
                  <a:srgbClr val="898989"/>
                </a:solidFill>
                <a:latin typeface="Calibri"/>
                <a:ea typeface="Calibri"/>
                <a:cs typeface="Calibri"/>
                <a:sym typeface="Calibri"/>
              </a:defRPr>
            </a:lvl3pPr>
            <a:lvl4pPr marL="0" marR="0" lvl="3" indent="0" algn="r">
              <a:spcBef>
                <a:spcPts val="0"/>
              </a:spcBef>
              <a:buNone/>
              <a:defRPr sz="1200">
                <a:solidFill>
                  <a:srgbClr val="898989"/>
                </a:solidFill>
                <a:latin typeface="Calibri"/>
                <a:ea typeface="Calibri"/>
                <a:cs typeface="Calibri"/>
                <a:sym typeface="Calibri"/>
              </a:defRPr>
            </a:lvl4pPr>
            <a:lvl5pPr marL="0" marR="0" lvl="4" indent="0" algn="r">
              <a:spcBef>
                <a:spcPts val="0"/>
              </a:spcBef>
              <a:buNone/>
              <a:defRPr sz="1200">
                <a:solidFill>
                  <a:srgbClr val="898989"/>
                </a:solidFill>
                <a:latin typeface="Calibri"/>
                <a:ea typeface="Calibri"/>
                <a:cs typeface="Calibri"/>
                <a:sym typeface="Calibri"/>
              </a:defRPr>
            </a:lvl5pPr>
            <a:lvl6pPr marL="0" marR="0" lvl="5" indent="0" algn="r">
              <a:spcBef>
                <a:spcPts val="0"/>
              </a:spcBef>
              <a:buNone/>
              <a:defRPr sz="1200">
                <a:solidFill>
                  <a:srgbClr val="898989"/>
                </a:solidFill>
                <a:latin typeface="Calibri"/>
                <a:ea typeface="Calibri"/>
                <a:cs typeface="Calibri"/>
                <a:sym typeface="Calibri"/>
              </a:defRPr>
            </a:lvl6pPr>
            <a:lvl7pPr marL="0" marR="0" lvl="6" indent="0" algn="r">
              <a:spcBef>
                <a:spcPts val="0"/>
              </a:spcBef>
              <a:buNone/>
              <a:defRPr sz="1200">
                <a:solidFill>
                  <a:srgbClr val="898989"/>
                </a:solidFill>
                <a:latin typeface="Calibri"/>
                <a:ea typeface="Calibri"/>
                <a:cs typeface="Calibri"/>
                <a:sym typeface="Calibri"/>
              </a:defRPr>
            </a:lvl7pPr>
            <a:lvl8pPr marL="0" marR="0" lvl="7" indent="0" algn="r">
              <a:spcBef>
                <a:spcPts val="0"/>
              </a:spcBef>
              <a:buNone/>
              <a:defRPr sz="1200">
                <a:solidFill>
                  <a:srgbClr val="898989"/>
                </a:solidFill>
                <a:latin typeface="Calibri"/>
                <a:ea typeface="Calibri"/>
                <a:cs typeface="Calibri"/>
                <a:sym typeface="Calibri"/>
              </a:defRPr>
            </a:lvl8pPr>
            <a:lvl9pPr marL="0" marR="0" lvl="8" indent="0" algn="r">
              <a:spcBef>
                <a:spcPts val="0"/>
              </a:spcBef>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27249988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1"/>
        <p:cNvGrpSpPr/>
        <p:nvPr/>
      </p:nvGrpSpPr>
      <p:grpSpPr>
        <a:xfrm>
          <a:off x="0" y="0"/>
          <a:ext cx="0" cy="0"/>
          <a:chOff x="0" y="0"/>
          <a:chExt cx="0" cy="0"/>
        </a:xfrm>
      </p:grpSpPr>
      <p:sp>
        <p:nvSpPr>
          <p:cNvPr id="132" name="Google Shape;132;p20"/>
          <p:cNvSpPr txBox="1">
            <a:spLocks noGrp="1"/>
          </p:cNvSpPr>
          <p:nvPr>
            <p:ph type="dt" idx="10"/>
          </p:nvPr>
        </p:nvSpPr>
        <p:spPr>
          <a:xfrm>
            <a:off x="609600" y="6211889"/>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20"/>
          <p:cNvSpPr txBox="1">
            <a:spLocks noGrp="1"/>
          </p:cNvSpPr>
          <p:nvPr>
            <p:ph type="ftr" idx="11"/>
          </p:nvPr>
        </p:nvSpPr>
        <p:spPr>
          <a:xfrm>
            <a:off x="4165600" y="6211889"/>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20"/>
          <p:cNvSpPr txBox="1">
            <a:spLocks noGrp="1"/>
          </p:cNvSpPr>
          <p:nvPr>
            <p:ph type="sldNum" idx="12"/>
          </p:nvPr>
        </p:nvSpPr>
        <p:spPr>
          <a:xfrm>
            <a:off x="8737600" y="6211889"/>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a:solidFill>
                  <a:srgbClr val="898989"/>
                </a:solidFill>
                <a:latin typeface="Calibri"/>
                <a:ea typeface="Calibri"/>
                <a:cs typeface="Calibri"/>
                <a:sym typeface="Calibri"/>
              </a:defRPr>
            </a:lvl1pPr>
            <a:lvl2pPr marL="0" marR="0" lvl="1" indent="0" algn="r">
              <a:spcBef>
                <a:spcPts val="0"/>
              </a:spcBef>
              <a:buNone/>
              <a:defRPr sz="1200">
                <a:solidFill>
                  <a:srgbClr val="898989"/>
                </a:solidFill>
                <a:latin typeface="Calibri"/>
                <a:ea typeface="Calibri"/>
                <a:cs typeface="Calibri"/>
                <a:sym typeface="Calibri"/>
              </a:defRPr>
            </a:lvl2pPr>
            <a:lvl3pPr marL="0" marR="0" lvl="2" indent="0" algn="r">
              <a:spcBef>
                <a:spcPts val="0"/>
              </a:spcBef>
              <a:buNone/>
              <a:defRPr sz="1200">
                <a:solidFill>
                  <a:srgbClr val="898989"/>
                </a:solidFill>
                <a:latin typeface="Calibri"/>
                <a:ea typeface="Calibri"/>
                <a:cs typeface="Calibri"/>
                <a:sym typeface="Calibri"/>
              </a:defRPr>
            </a:lvl3pPr>
            <a:lvl4pPr marL="0" marR="0" lvl="3" indent="0" algn="r">
              <a:spcBef>
                <a:spcPts val="0"/>
              </a:spcBef>
              <a:buNone/>
              <a:defRPr sz="1200">
                <a:solidFill>
                  <a:srgbClr val="898989"/>
                </a:solidFill>
                <a:latin typeface="Calibri"/>
                <a:ea typeface="Calibri"/>
                <a:cs typeface="Calibri"/>
                <a:sym typeface="Calibri"/>
              </a:defRPr>
            </a:lvl4pPr>
            <a:lvl5pPr marL="0" marR="0" lvl="4" indent="0" algn="r">
              <a:spcBef>
                <a:spcPts val="0"/>
              </a:spcBef>
              <a:buNone/>
              <a:defRPr sz="1200">
                <a:solidFill>
                  <a:srgbClr val="898989"/>
                </a:solidFill>
                <a:latin typeface="Calibri"/>
                <a:ea typeface="Calibri"/>
                <a:cs typeface="Calibri"/>
                <a:sym typeface="Calibri"/>
              </a:defRPr>
            </a:lvl5pPr>
            <a:lvl6pPr marL="0" marR="0" lvl="5" indent="0" algn="r">
              <a:spcBef>
                <a:spcPts val="0"/>
              </a:spcBef>
              <a:buNone/>
              <a:defRPr sz="1200">
                <a:solidFill>
                  <a:srgbClr val="898989"/>
                </a:solidFill>
                <a:latin typeface="Calibri"/>
                <a:ea typeface="Calibri"/>
                <a:cs typeface="Calibri"/>
                <a:sym typeface="Calibri"/>
              </a:defRPr>
            </a:lvl6pPr>
            <a:lvl7pPr marL="0" marR="0" lvl="6" indent="0" algn="r">
              <a:spcBef>
                <a:spcPts val="0"/>
              </a:spcBef>
              <a:buNone/>
              <a:defRPr sz="1200">
                <a:solidFill>
                  <a:srgbClr val="898989"/>
                </a:solidFill>
                <a:latin typeface="Calibri"/>
                <a:ea typeface="Calibri"/>
                <a:cs typeface="Calibri"/>
                <a:sym typeface="Calibri"/>
              </a:defRPr>
            </a:lvl7pPr>
            <a:lvl8pPr marL="0" marR="0" lvl="7" indent="0" algn="r">
              <a:spcBef>
                <a:spcPts val="0"/>
              </a:spcBef>
              <a:buNone/>
              <a:defRPr sz="1200">
                <a:solidFill>
                  <a:srgbClr val="898989"/>
                </a:solidFill>
                <a:latin typeface="Calibri"/>
                <a:ea typeface="Calibri"/>
                <a:cs typeface="Calibri"/>
                <a:sym typeface="Calibri"/>
              </a:defRPr>
            </a:lvl8pPr>
            <a:lvl9pPr marL="0" marR="0" lvl="8" indent="0" algn="r">
              <a:spcBef>
                <a:spcPts val="0"/>
              </a:spcBef>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23367011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35"/>
        <p:cNvGrpSpPr/>
        <p:nvPr/>
      </p:nvGrpSpPr>
      <p:grpSpPr>
        <a:xfrm>
          <a:off x="0" y="0"/>
          <a:ext cx="0" cy="0"/>
          <a:chOff x="0" y="0"/>
          <a:chExt cx="0" cy="0"/>
        </a:xfrm>
      </p:grpSpPr>
      <p:sp>
        <p:nvSpPr>
          <p:cNvPr id="136" name="Google Shape;136;p21"/>
          <p:cNvSpPr txBox="1">
            <a:spLocks noGrp="1"/>
          </p:cNvSpPr>
          <p:nvPr>
            <p:ph type="title"/>
          </p:nvPr>
        </p:nvSpPr>
        <p:spPr>
          <a:xfrm>
            <a:off x="840318" y="1180728"/>
            <a:ext cx="3932767" cy="16002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3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21"/>
          <p:cNvSpPr txBox="1">
            <a:spLocks noGrp="1"/>
          </p:cNvSpPr>
          <p:nvPr>
            <p:ph type="body" idx="1"/>
          </p:nvPr>
        </p:nvSpPr>
        <p:spPr>
          <a:xfrm>
            <a:off x="5183717" y="1180728"/>
            <a:ext cx="6172200" cy="4680322"/>
          </a:xfrm>
          <a:prstGeom prst="rect">
            <a:avLst/>
          </a:prstGeom>
          <a:noFill/>
          <a:ln>
            <a:noFill/>
          </a:ln>
        </p:spPr>
        <p:txBody>
          <a:bodyPr spcFirstLastPara="1" wrap="square" lIns="91425" tIns="45700" rIns="91425" bIns="45700" anchor="t" anchorCtr="0">
            <a:noAutofit/>
          </a:bodyPr>
          <a:lstStyle>
            <a:lvl1pPr marL="457200" lvl="0" indent="-228600" algn="l">
              <a:spcBef>
                <a:spcPts val="640"/>
              </a:spcBef>
              <a:spcAft>
                <a:spcPts val="0"/>
              </a:spcAft>
              <a:buSzPts val="1400"/>
              <a:buNone/>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8" name="Google Shape;138;p21"/>
          <p:cNvSpPr txBox="1">
            <a:spLocks noGrp="1"/>
          </p:cNvSpPr>
          <p:nvPr>
            <p:ph type="body" idx="2"/>
          </p:nvPr>
        </p:nvSpPr>
        <p:spPr>
          <a:xfrm>
            <a:off x="840318" y="2780928"/>
            <a:ext cx="3932767" cy="3088060"/>
          </a:xfrm>
          <a:prstGeom prst="rect">
            <a:avLst/>
          </a:prstGeom>
          <a:noFill/>
          <a:ln>
            <a:noFill/>
          </a:ln>
        </p:spPr>
        <p:txBody>
          <a:bodyPr spcFirstLastPara="1" wrap="square" lIns="91425" tIns="45700" rIns="91425" bIns="45700" anchor="t" anchorCtr="0">
            <a:noAutofit/>
          </a:bodyPr>
          <a:lstStyle>
            <a:lvl1pPr marL="457200" lvl="0" indent="-228600" algn="l">
              <a:spcBef>
                <a:spcPts val="320"/>
              </a:spcBef>
              <a:spcAft>
                <a:spcPts val="0"/>
              </a:spcAft>
              <a:buClr>
                <a:schemeClr val="dk1"/>
              </a:buClr>
              <a:buSzPts val="1600"/>
              <a:buNone/>
              <a:defRPr sz="1600"/>
            </a:lvl1pPr>
            <a:lvl2pPr marL="914400" lvl="1" indent="-228600" algn="l">
              <a:spcBef>
                <a:spcPts val="280"/>
              </a:spcBef>
              <a:spcAft>
                <a:spcPts val="0"/>
              </a:spcAft>
              <a:buClr>
                <a:schemeClr val="dk1"/>
              </a:buClr>
              <a:buSzPts val="1400"/>
              <a:buNone/>
              <a:defRPr sz="1400"/>
            </a:lvl2pPr>
            <a:lvl3pPr marL="1371600" lvl="2" indent="-228600" algn="l">
              <a:spcBef>
                <a:spcPts val="240"/>
              </a:spcBef>
              <a:spcAft>
                <a:spcPts val="0"/>
              </a:spcAft>
              <a:buClr>
                <a:schemeClr val="dk1"/>
              </a:buClr>
              <a:buSzPts val="1200"/>
              <a:buNone/>
              <a:defRPr sz="1200"/>
            </a:lvl3pPr>
            <a:lvl4pPr marL="1828800" lvl="3" indent="-228600" algn="l">
              <a:spcBef>
                <a:spcPts val="200"/>
              </a:spcBef>
              <a:spcAft>
                <a:spcPts val="0"/>
              </a:spcAft>
              <a:buClr>
                <a:schemeClr val="dk1"/>
              </a:buClr>
              <a:buSzPts val="1000"/>
              <a:buNone/>
              <a:defRPr sz="1000"/>
            </a:lvl4pPr>
            <a:lvl5pPr marL="2286000" lvl="4" indent="-228600" algn="l">
              <a:spcBef>
                <a:spcPts val="2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9" name="Google Shape;139;p21"/>
          <p:cNvSpPr txBox="1">
            <a:spLocks noGrp="1"/>
          </p:cNvSpPr>
          <p:nvPr>
            <p:ph type="dt" idx="10"/>
          </p:nvPr>
        </p:nvSpPr>
        <p:spPr>
          <a:xfrm>
            <a:off x="609600" y="6211889"/>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21"/>
          <p:cNvSpPr txBox="1">
            <a:spLocks noGrp="1"/>
          </p:cNvSpPr>
          <p:nvPr>
            <p:ph type="ftr" idx="11"/>
          </p:nvPr>
        </p:nvSpPr>
        <p:spPr>
          <a:xfrm>
            <a:off x="4165600" y="6211889"/>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21"/>
          <p:cNvSpPr txBox="1">
            <a:spLocks noGrp="1"/>
          </p:cNvSpPr>
          <p:nvPr>
            <p:ph type="sldNum" idx="12"/>
          </p:nvPr>
        </p:nvSpPr>
        <p:spPr>
          <a:xfrm>
            <a:off x="8737600" y="6211889"/>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a:solidFill>
                  <a:srgbClr val="898989"/>
                </a:solidFill>
                <a:latin typeface="Calibri"/>
                <a:ea typeface="Calibri"/>
                <a:cs typeface="Calibri"/>
                <a:sym typeface="Calibri"/>
              </a:defRPr>
            </a:lvl1pPr>
            <a:lvl2pPr marL="0" marR="0" lvl="1" indent="0" algn="r">
              <a:spcBef>
                <a:spcPts val="0"/>
              </a:spcBef>
              <a:buNone/>
              <a:defRPr sz="1200">
                <a:solidFill>
                  <a:srgbClr val="898989"/>
                </a:solidFill>
                <a:latin typeface="Calibri"/>
                <a:ea typeface="Calibri"/>
                <a:cs typeface="Calibri"/>
                <a:sym typeface="Calibri"/>
              </a:defRPr>
            </a:lvl2pPr>
            <a:lvl3pPr marL="0" marR="0" lvl="2" indent="0" algn="r">
              <a:spcBef>
                <a:spcPts val="0"/>
              </a:spcBef>
              <a:buNone/>
              <a:defRPr sz="1200">
                <a:solidFill>
                  <a:srgbClr val="898989"/>
                </a:solidFill>
                <a:latin typeface="Calibri"/>
                <a:ea typeface="Calibri"/>
                <a:cs typeface="Calibri"/>
                <a:sym typeface="Calibri"/>
              </a:defRPr>
            </a:lvl3pPr>
            <a:lvl4pPr marL="0" marR="0" lvl="3" indent="0" algn="r">
              <a:spcBef>
                <a:spcPts val="0"/>
              </a:spcBef>
              <a:buNone/>
              <a:defRPr sz="1200">
                <a:solidFill>
                  <a:srgbClr val="898989"/>
                </a:solidFill>
                <a:latin typeface="Calibri"/>
                <a:ea typeface="Calibri"/>
                <a:cs typeface="Calibri"/>
                <a:sym typeface="Calibri"/>
              </a:defRPr>
            </a:lvl4pPr>
            <a:lvl5pPr marL="0" marR="0" lvl="4" indent="0" algn="r">
              <a:spcBef>
                <a:spcPts val="0"/>
              </a:spcBef>
              <a:buNone/>
              <a:defRPr sz="1200">
                <a:solidFill>
                  <a:srgbClr val="898989"/>
                </a:solidFill>
                <a:latin typeface="Calibri"/>
                <a:ea typeface="Calibri"/>
                <a:cs typeface="Calibri"/>
                <a:sym typeface="Calibri"/>
              </a:defRPr>
            </a:lvl5pPr>
            <a:lvl6pPr marL="0" marR="0" lvl="5" indent="0" algn="r">
              <a:spcBef>
                <a:spcPts val="0"/>
              </a:spcBef>
              <a:buNone/>
              <a:defRPr sz="1200">
                <a:solidFill>
                  <a:srgbClr val="898989"/>
                </a:solidFill>
                <a:latin typeface="Calibri"/>
                <a:ea typeface="Calibri"/>
                <a:cs typeface="Calibri"/>
                <a:sym typeface="Calibri"/>
              </a:defRPr>
            </a:lvl6pPr>
            <a:lvl7pPr marL="0" marR="0" lvl="6" indent="0" algn="r">
              <a:spcBef>
                <a:spcPts val="0"/>
              </a:spcBef>
              <a:buNone/>
              <a:defRPr sz="1200">
                <a:solidFill>
                  <a:srgbClr val="898989"/>
                </a:solidFill>
                <a:latin typeface="Calibri"/>
                <a:ea typeface="Calibri"/>
                <a:cs typeface="Calibri"/>
                <a:sym typeface="Calibri"/>
              </a:defRPr>
            </a:lvl7pPr>
            <a:lvl8pPr marL="0" marR="0" lvl="7" indent="0" algn="r">
              <a:spcBef>
                <a:spcPts val="0"/>
              </a:spcBef>
              <a:buNone/>
              <a:defRPr sz="1200">
                <a:solidFill>
                  <a:srgbClr val="898989"/>
                </a:solidFill>
                <a:latin typeface="Calibri"/>
                <a:ea typeface="Calibri"/>
                <a:cs typeface="Calibri"/>
                <a:sym typeface="Calibri"/>
              </a:defRPr>
            </a:lvl8pPr>
            <a:lvl9pPr marL="0" marR="0" lvl="8" indent="0" algn="r">
              <a:spcBef>
                <a:spcPts val="0"/>
              </a:spcBef>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18009745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42"/>
        <p:cNvGrpSpPr/>
        <p:nvPr/>
      </p:nvGrpSpPr>
      <p:grpSpPr>
        <a:xfrm>
          <a:off x="0" y="0"/>
          <a:ext cx="0" cy="0"/>
          <a:chOff x="0" y="0"/>
          <a:chExt cx="0" cy="0"/>
        </a:xfrm>
      </p:grpSpPr>
      <p:sp>
        <p:nvSpPr>
          <p:cNvPr id="143" name="Google Shape;143;p22"/>
          <p:cNvSpPr txBox="1">
            <a:spLocks noGrp="1"/>
          </p:cNvSpPr>
          <p:nvPr>
            <p:ph type="title"/>
          </p:nvPr>
        </p:nvSpPr>
        <p:spPr>
          <a:xfrm>
            <a:off x="840317" y="1108720"/>
            <a:ext cx="3932767" cy="16002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3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22"/>
          <p:cNvSpPr>
            <a:spLocks noGrp="1"/>
          </p:cNvSpPr>
          <p:nvPr>
            <p:ph type="pic" idx="2"/>
          </p:nvPr>
        </p:nvSpPr>
        <p:spPr>
          <a:xfrm>
            <a:off x="5183717" y="1108720"/>
            <a:ext cx="6172200" cy="475233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45" name="Google Shape;145;p22"/>
          <p:cNvSpPr txBox="1">
            <a:spLocks noGrp="1"/>
          </p:cNvSpPr>
          <p:nvPr>
            <p:ph type="body" idx="1"/>
          </p:nvPr>
        </p:nvSpPr>
        <p:spPr>
          <a:xfrm>
            <a:off x="840318" y="2708920"/>
            <a:ext cx="3932767" cy="3160068"/>
          </a:xfrm>
          <a:prstGeom prst="rect">
            <a:avLst/>
          </a:prstGeom>
          <a:noFill/>
          <a:ln>
            <a:noFill/>
          </a:ln>
        </p:spPr>
        <p:txBody>
          <a:bodyPr spcFirstLastPara="1" wrap="square" lIns="91425" tIns="45700" rIns="91425" bIns="45700" anchor="t" anchorCtr="0">
            <a:noAutofit/>
          </a:bodyPr>
          <a:lstStyle>
            <a:lvl1pPr marL="457200" lvl="0" indent="-228600" algn="l">
              <a:spcBef>
                <a:spcPts val="320"/>
              </a:spcBef>
              <a:spcAft>
                <a:spcPts val="0"/>
              </a:spcAft>
              <a:buClr>
                <a:schemeClr val="dk1"/>
              </a:buClr>
              <a:buSzPts val="1600"/>
              <a:buNone/>
              <a:defRPr sz="1600"/>
            </a:lvl1pPr>
            <a:lvl2pPr marL="914400" lvl="1" indent="-228600" algn="l">
              <a:spcBef>
                <a:spcPts val="280"/>
              </a:spcBef>
              <a:spcAft>
                <a:spcPts val="0"/>
              </a:spcAft>
              <a:buClr>
                <a:schemeClr val="dk1"/>
              </a:buClr>
              <a:buSzPts val="1400"/>
              <a:buNone/>
              <a:defRPr sz="1400"/>
            </a:lvl2pPr>
            <a:lvl3pPr marL="1371600" lvl="2" indent="-228600" algn="l">
              <a:spcBef>
                <a:spcPts val="240"/>
              </a:spcBef>
              <a:spcAft>
                <a:spcPts val="0"/>
              </a:spcAft>
              <a:buClr>
                <a:schemeClr val="dk1"/>
              </a:buClr>
              <a:buSzPts val="1200"/>
              <a:buNone/>
              <a:defRPr sz="1200"/>
            </a:lvl3pPr>
            <a:lvl4pPr marL="1828800" lvl="3" indent="-228600" algn="l">
              <a:spcBef>
                <a:spcPts val="200"/>
              </a:spcBef>
              <a:spcAft>
                <a:spcPts val="0"/>
              </a:spcAft>
              <a:buClr>
                <a:schemeClr val="dk1"/>
              </a:buClr>
              <a:buSzPts val="1000"/>
              <a:buNone/>
              <a:defRPr sz="1000"/>
            </a:lvl4pPr>
            <a:lvl5pPr marL="2286000" lvl="4" indent="-228600" algn="l">
              <a:spcBef>
                <a:spcPts val="2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6" name="Google Shape;146;p22"/>
          <p:cNvSpPr txBox="1">
            <a:spLocks noGrp="1"/>
          </p:cNvSpPr>
          <p:nvPr>
            <p:ph type="dt" idx="10"/>
          </p:nvPr>
        </p:nvSpPr>
        <p:spPr>
          <a:xfrm>
            <a:off x="609600" y="6211889"/>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22"/>
          <p:cNvSpPr txBox="1">
            <a:spLocks noGrp="1"/>
          </p:cNvSpPr>
          <p:nvPr>
            <p:ph type="ftr" idx="11"/>
          </p:nvPr>
        </p:nvSpPr>
        <p:spPr>
          <a:xfrm>
            <a:off x="4165600" y="6211889"/>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22"/>
          <p:cNvSpPr txBox="1">
            <a:spLocks noGrp="1"/>
          </p:cNvSpPr>
          <p:nvPr>
            <p:ph type="sldNum" idx="12"/>
          </p:nvPr>
        </p:nvSpPr>
        <p:spPr>
          <a:xfrm>
            <a:off x="8737600" y="6211889"/>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a:solidFill>
                  <a:srgbClr val="898989"/>
                </a:solidFill>
                <a:latin typeface="Calibri"/>
                <a:ea typeface="Calibri"/>
                <a:cs typeface="Calibri"/>
                <a:sym typeface="Calibri"/>
              </a:defRPr>
            </a:lvl1pPr>
            <a:lvl2pPr marL="0" marR="0" lvl="1" indent="0" algn="r">
              <a:spcBef>
                <a:spcPts val="0"/>
              </a:spcBef>
              <a:buNone/>
              <a:defRPr sz="1200">
                <a:solidFill>
                  <a:srgbClr val="898989"/>
                </a:solidFill>
                <a:latin typeface="Calibri"/>
                <a:ea typeface="Calibri"/>
                <a:cs typeface="Calibri"/>
                <a:sym typeface="Calibri"/>
              </a:defRPr>
            </a:lvl2pPr>
            <a:lvl3pPr marL="0" marR="0" lvl="2" indent="0" algn="r">
              <a:spcBef>
                <a:spcPts val="0"/>
              </a:spcBef>
              <a:buNone/>
              <a:defRPr sz="1200">
                <a:solidFill>
                  <a:srgbClr val="898989"/>
                </a:solidFill>
                <a:latin typeface="Calibri"/>
                <a:ea typeface="Calibri"/>
                <a:cs typeface="Calibri"/>
                <a:sym typeface="Calibri"/>
              </a:defRPr>
            </a:lvl3pPr>
            <a:lvl4pPr marL="0" marR="0" lvl="3" indent="0" algn="r">
              <a:spcBef>
                <a:spcPts val="0"/>
              </a:spcBef>
              <a:buNone/>
              <a:defRPr sz="1200">
                <a:solidFill>
                  <a:srgbClr val="898989"/>
                </a:solidFill>
                <a:latin typeface="Calibri"/>
                <a:ea typeface="Calibri"/>
                <a:cs typeface="Calibri"/>
                <a:sym typeface="Calibri"/>
              </a:defRPr>
            </a:lvl4pPr>
            <a:lvl5pPr marL="0" marR="0" lvl="4" indent="0" algn="r">
              <a:spcBef>
                <a:spcPts val="0"/>
              </a:spcBef>
              <a:buNone/>
              <a:defRPr sz="1200">
                <a:solidFill>
                  <a:srgbClr val="898989"/>
                </a:solidFill>
                <a:latin typeface="Calibri"/>
                <a:ea typeface="Calibri"/>
                <a:cs typeface="Calibri"/>
                <a:sym typeface="Calibri"/>
              </a:defRPr>
            </a:lvl5pPr>
            <a:lvl6pPr marL="0" marR="0" lvl="5" indent="0" algn="r">
              <a:spcBef>
                <a:spcPts val="0"/>
              </a:spcBef>
              <a:buNone/>
              <a:defRPr sz="1200">
                <a:solidFill>
                  <a:srgbClr val="898989"/>
                </a:solidFill>
                <a:latin typeface="Calibri"/>
                <a:ea typeface="Calibri"/>
                <a:cs typeface="Calibri"/>
                <a:sym typeface="Calibri"/>
              </a:defRPr>
            </a:lvl6pPr>
            <a:lvl7pPr marL="0" marR="0" lvl="6" indent="0" algn="r">
              <a:spcBef>
                <a:spcPts val="0"/>
              </a:spcBef>
              <a:buNone/>
              <a:defRPr sz="1200">
                <a:solidFill>
                  <a:srgbClr val="898989"/>
                </a:solidFill>
                <a:latin typeface="Calibri"/>
                <a:ea typeface="Calibri"/>
                <a:cs typeface="Calibri"/>
                <a:sym typeface="Calibri"/>
              </a:defRPr>
            </a:lvl7pPr>
            <a:lvl8pPr marL="0" marR="0" lvl="7" indent="0" algn="r">
              <a:spcBef>
                <a:spcPts val="0"/>
              </a:spcBef>
              <a:buNone/>
              <a:defRPr sz="1200">
                <a:solidFill>
                  <a:srgbClr val="898989"/>
                </a:solidFill>
                <a:latin typeface="Calibri"/>
                <a:ea typeface="Calibri"/>
                <a:cs typeface="Calibri"/>
                <a:sym typeface="Calibri"/>
              </a:defRPr>
            </a:lvl8pPr>
            <a:lvl9pPr marL="0" marR="0" lvl="8" indent="0" algn="r">
              <a:spcBef>
                <a:spcPts val="0"/>
              </a:spcBef>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7251377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49"/>
        <p:cNvGrpSpPr/>
        <p:nvPr/>
      </p:nvGrpSpPr>
      <p:grpSpPr>
        <a:xfrm>
          <a:off x="0" y="0"/>
          <a:ext cx="0" cy="0"/>
          <a:chOff x="0" y="0"/>
          <a:chExt cx="0" cy="0"/>
        </a:xfrm>
      </p:grpSpPr>
      <p:sp>
        <p:nvSpPr>
          <p:cNvPr id="150" name="Google Shape;150;p23"/>
          <p:cNvSpPr txBox="1">
            <a:spLocks noGrp="1"/>
          </p:cNvSpPr>
          <p:nvPr>
            <p:ph type="title"/>
          </p:nvPr>
        </p:nvSpPr>
        <p:spPr>
          <a:xfrm>
            <a:off x="2927352" y="365125"/>
            <a:ext cx="8655049" cy="7747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23"/>
          <p:cNvSpPr txBox="1">
            <a:spLocks noGrp="1"/>
          </p:cNvSpPr>
          <p:nvPr>
            <p:ph type="body" idx="1"/>
          </p:nvPr>
        </p:nvSpPr>
        <p:spPr>
          <a:xfrm rot="5400000">
            <a:off x="3833019" y="-1623217"/>
            <a:ext cx="4525963" cy="10972800"/>
          </a:xfrm>
          <a:prstGeom prst="rect">
            <a:avLst/>
          </a:prstGeom>
          <a:noFill/>
          <a:ln>
            <a:noFill/>
          </a:ln>
        </p:spPr>
        <p:txBody>
          <a:bodyPr spcFirstLastPara="1" wrap="square" lIns="91425" tIns="45700" rIns="91425" bIns="45700" anchor="t" anchorCtr="0">
            <a:noAutofit/>
          </a:bodyPr>
          <a:lstStyle>
            <a:lvl1pPr marL="457200" lvl="0" indent="-228600" algn="l">
              <a:spcBef>
                <a:spcPts val="360"/>
              </a:spcBef>
              <a:spcAft>
                <a:spcPts val="0"/>
              </a:spcAft>
              <a:buSzPts val="1400"/>
              <a:buNone/>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2" name="Google Shape;152;p23"/>
          <p:cNvSpPr txBox="1">
            <a:spLocks noGrp="1"/>
          </p:cNvSpPr>
          <p:nvPr>
            <p:ph type="dt" idx="10"/>
          </p:nvPr>
        </p:nvSpPr>
        <p:spPr>
          <a:xfrm>
            <a:off x="609600" y="6211889"/>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23"/>
          <p:cNvSpPr txBox="1">
            <a:spLocks noGrp="1"/>
          </p:cNvSpPr>
          <p:nvPr>
            <p:ph type="ftr" idx="11"/>
          </p:nvPr>
        </p:nvSpPr>
        <p:spPr>
          <a:xfrm>
            <a:off x="4165600" y="6211889"/>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23"/>
          <p:cNvSpPr txBox="1">
            <a:spLocks noGrp="1"/>
          </p:cNvSpPr>
          <p:nvPr>
            <p:ph type="sldNum" idx="12"/>
          </p:nvPr>
        </p:nvSpPr>
        <p:spPr>
          <a:xfrm>
            <a:off x="8737600" y="6211889"/>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a:solidFill>
                  <a:srgbClr val="898989"/>
                </a:solidFill>
                <a:latin typeface="Calibri"/>
                <a:ea typeface="Calibri"/>
                <a:cs typeface="Calibri"/>
                <a:sym typeface="Calibri"/>
              </a:defRPr>
            </a:lvl1pPr>
            <a:lvl2pPr marL="0" marR="0" lvl="1" indent="0" algn="r">
              <a:spcBef>
                <a:spcPts val="0"/>
              </a:spcBef>
              <a:buNone/>
              <a:defRPr sz="1200">
                <a:solidFill>
                  <a:srgbClr val="898989"/>
                </a:solidFill>
                <a:latin typeface="Calibri"/>
                <a:ea typeface="Calibri"/>
                <a:cs typeface="Calibri"/>
                <a:sym typeface="Calibri"/>
              </a:defRPr>
            </a:lvl2pPr>
            <a:lvl3pPr marL="0" marR="0" lvl="2" indent="0" algn="r">
              <a:spcBef>
                <a:spcPts val="0"/>
              </a:spcBef>
              <a:buNone/>
              <a:defRPr sz="1200">
                <a:solidFill>
                  <a:srgbClr val="898989"/>
                </a:solidFill>
                <a:latin typeface="Calibri"/>
                <a:ea typeface="Calibri"/>
                <a:cs typeface="Calibri"/>
                <a:sym typeface="Calibri"/>
              </a:defRPr>
            </a:lvl3pPr>
            <a:lvl4pPr marL="0" marR="0" lvl="3" indent="0" algn="r">
              <a:spcBef>
                <a:spcPts val="0"/>
              </a:spcBef>
              <a:buNone/>
              <a:defRPr sz="1200">
                <a:solidFill>
                  <a:srgbClr val="898989"/>
                </a:solidFill>
                <a:latin typeface="Calibri"/>
                <a:ea typeface="Calibri"/>
                <a:cs typeface="Calibri"/>
                <a:sym typeface="Calibri"/>
              </a:defRPr>
            </a:lvl4pPr>
            <a:lvl5pPr marL="0" marR="0" lvl="4" indent="0" algn="r">
              <a:spcBef>
                <a:spcPts val="0"/>
              </a:spcBef>
              <a:buNone/>
              <a:defRPr sz="1200">
                <a:solidFill>
                  <a:srgbClr val="898989"/>
                </a:solidFill>
                <a:latin typeface="Calibri"/>
                <a:ea typeface="Calibri"/>
                <a:cs typeface="Calibri"/>
                <a:sym typeface="Calibri"/>
              </a:defRPr>
            </a:lvl5pPr>
            <a:lvl6pPr marL="0" marR="0" lvl="5" indent="0" algn="r">
              <a:spcBef>
                <a:spcPts val="0"/>
              </a:spcBef>
              <a:buNone/>
              <a:defRPr sz="1200">
                <a:solidFill>
                  <a:srgbClr val="898989"/>
                </a:solidFill>
                <a:latin typeface="Calibri"/>
                <a:ea typeface="Calibri"/>
                <a:cs typeface="Calibri"/>
                <a:sym typeface="Calibri"/>
              </a:defRPr>
            </a:lvl6pPr>
            <a:lvl7pPr marL="0" marR="0" lvl="6" indent="0" algn="r">
              <a:spcBef>
                <a:spcPts val="0"/>
              </a:spcBef>
              <a:buNone/>
              <a:defRPr sz="1200">
                <a:solidFill>
                  <a:srgbClr val="898989"/>
                </a:solidFill>
                <a:latin typeface="Calibri"/>
                <a:ea typeface="Calibri"/>
                <a:cs typeface="Calibri"/>
                <a:sym typeface="Calibri"/>
              </a:defRPr>
            </a:lvl7pPr>
            <a:lvl8pPr marL="0" marR="0" lvl="7" indent="0" algn="r">
              <a:spcBef>
                <a:spcPts val="0"/>
              </a:spcBef>
              <a:buNone/>
              <a:defRPr sz="1200">
                <a:solidFill>
                  <a:srgbClr val="898989"/>
                </a:solidFill>
                <a:latin typeface="Calibri"/>
                <a:ea typeface="Calibri"/>
                <a:cs typeface="Calibri"/>
                <a:sym typeface="Calibri"/>
              </a:defRPr>
            </a:lvl8pPr>
            <a:lvl9pPr marL="0" marR="0" lvl="8" indent="0" algn="r">
              <a:spcBef>
                <a:spcPts val="0"/>
              </a:spcBef>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9614664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55"/>
        <p:cNvGrpSpPr/>
        <p:nvPr/>
      </p:nvGrpSpPr>
      <p:grpSpPr>
        <a:xfrm>
          <a:off x="0" y="0"/>
          <a:ext cx="0" cy="0"/>
          <a:chOff x="0" y="0"/>
          <a:chExt cx="0" cy="0"/>
        </a:xfrm>
      </p:grpSpPr>
      <p:sp>
        <p:nvSpPr>
          <p:cNvPr id="156" name="Google Shape;156;p24"/>
          <p:cNvSpPr txBox="1">
            <a:spLocks noGrp="1"/>
          </p:cNvSpPr>
          <p:nvPr>
            <p:ph type="title"/>
          </p:nvPr>
        </p:nvSpPr>
        <p:spPr>
          <a:xfrm rot="5400000">
            <a:off x="7469188" y="2012951"/>
            <a:ext cx="5483225" cy="2743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24"/>
          <p:cNvSpPr txBox="1">
            <a:spLocks noGrp="1"/>
          </p:cNvSpPr>
          <p:nvPr>
            <p:ph type="body" idx="1"/>
          </p:nvPr>
        </p:nvSpPr>
        <p:spPr>
          <a:xfrm rot="5400000">
            <a:off x="1881187" y="-628649"/>
            <a:ext cx="5483225" cy="8026400"/>
          </a:xfrm>
          <a:prstGeom prst="rect">
            <a:avLst/>
          </a:prstGeom>
          <a:noFill/>
          <a:ln>
            <a:noFill/>
          </a:ln>
        </p:spPr>
        <p:txBody>
          <a:bodyPr spcFirstLastPara="1" wrap="square" lIns="91425" tIns="45700" rIns="91425" bIns="45700" anchor="t" anchorCtr="0">
            <a:noAutofit/>
          </a:bodyPr>
          <a:lstStyle>
            <a:lvl1pPr marL="457200" lvl="0" indent="-228600" algn="l">
              <a:spcBef>
                <a:spcPts val="360"/>
              </a:spcBef>
              <a:spcAft>
                <a:spcPts val="0"/>
              </a:spcAft>
              <a:buSzPts val="1400"/>
              <a:buNone/>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8" name="Google Shape;158;p24"/>
          <p:cNvSpPr txBox="1">
            <a:spLocks noGrp="1"/>
          </p:cNvSpPr>
          <p:nvPr>
            <p:ph type="dt" idx="10"/>
          </p:nvPr>
        </p:nvSpPr>
        <p:spPr>
          <a:xfrm>
            <a:off x="609600" y="6211889"/>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9" name="Google Shape;159;p24"/>
          <p:cNvSpPr txBox="1">
            <a:spLocks noGrp="1"/>
          </p:cNvSpPr>
          <p:nvPr>
            <p:ph type="ftr" idx="11"/>
          </p:nvPr>
        </p:nvSpPr>
        <p:spPr>
          <a:xfrm>
            <a:off x="4165600" y="6211889"/>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24"/>
          <p:cNvSpPr txBox="1">
            <a:spLocks noGrp="1"/>
          </p:cNvSpPr>
          <p:nvPr>
            <p:ph type="sldNum" idx="12"/>
          </p:nvPr>
        </p:nvSpPr>
        <p:spPr>
          <a:xfrm>
            <a:off x="8737600" y="6211889"/>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a:solidFill>
                  <a:srgbClr val="898989"/>
                </a:solidFill>
                <a:latin typeface="Calibri"/>
                <a:ea typeface="Calibri"/>
                <a:cs typeface="Calibri"/>
                <a:sym typeface="Calibri"/>
              </a:defRPr>
            </a:lvl1pPr>
            <a:lvl2pPr marL="0" marR="0" lvl="1" indent="0" algn="r">
              <a:spcBef>
                <a:spcPts val="0"/>
              </a:spcBef>
              <a:buNone/>
              <a:defRPr sz="1200">
                <a:solidFill>
                  <a:srgbClr val="898989"/>
                </a:solidFill>
                <a:latin typeface="Calibri"/>
                <a:ea typeface="Calibri"/>
                <a:cs typeface="Calibri"/>
                <a:sym typeface="Calibri"/>
              </a:defRPr>
            </a:lvl2pPr>
            <a:lvl3pPr marL="0" marR="0" lvl="2" indent="0" algn="r">
              <a:spcBef>
                <a:spcPts val="0"/>
              </a:spcBef>
              <a:buNone/>
              <a:defRPr sz="1200">
                <a:solidFill>
                  <a:srgbClr val="898989"/>
                </a:solidFill>
                <a:latin typeface="Calibri"/>
                <a:ea typeface="Calibri"/>
                <a:cs typeface="Calibri"/>
                <a:sym typeface="Calibri"/>
              </a:defRPr>
            </a:lvl3pPr>
            <a:lvl4pPr marL="0" marR="0" lvl="3" indent="0" algn="r">
              <a:spcBef>
                <a:spcPts val="0"/>
              </a:spcBef>
              <a:buNone/>
              <a:defRPr sz="1200">
                <a:solidFill>
                  <a:srgbClr val="898989"/>
                </a:solidFill>
                <a:latin typeface="Calibri"/>
                <a:ea typeface="Calibri"/>
                <a:cs typeface="Calibri"/>
                <a:sym typeface="Calibri"/>
              </a:defRPr>
            </a:lvl4pPr>
            <a:lvl5pPr marL="0" marR="0" lvl="4" indent="0" algn="r">
              <a:spcBef>
                <a:spcPts val="0"/>
              </a:spcBef>
              <a:buNone/>
              <a:defRPr sz="1200">
                <a:solidFill>
                  <a:srgbClr val="898989"/>
                </a:solidFill>
                <a:latin typeface="Calibri"/>
                <a:ea typeface="Calibri"/>
                <a:cs typeface="Calibri"/>
                <a:sym typeface="Calibri"/>
              </a:defRPr>
            </a:lvl5pPr>
            <a:lvl6pPr marL="0" marR="0" lvl="5" indent="0" algn="r">
              <a:spcBef>
                <a:spcPts val="0"/>
              </a:spcBef>
              <a:buNone/>
              <a:defRPr sz="1200">
                <a:solidFill>
                  <a:srgbClr val="898989"/>
                </a:solidFill>
                <a:latin typeface="Calibri"/>
                <a:ea typeface="Calibri"/>
                <a:cs typeface="Calibri"/>
                <a:sym typeface="Calibri"/>
              </a:defRPr>
            </a:lvl6pPr>
            <a:lvl7pPr marL="0" marR="0" lvl="6" indent="0" algn="r">
              <a:spcBef>
                <a:spcPts val="0"/>
              </a:spcBef>
              <a:buNone/>
              <a:defRPr sz="1200">
                <a:solidFill>
                  <a:srgbClr val="898989"/>
                </a:solidFill>
                <a:latin typeface="Calibri"/>
                <a:ea typeface="Calibri"/>
                <a:cs typeface="Calibri"/>
                <a:sym typeface="Calibri"/>
              </a:defRPr>
            </a:lvl7pPr>
            <a:lvl8pPr marL="0" marR="0" lvl="7" indent="0" algn="r">
              <a:spcBef>
                <a:spcPts val="0"/>
              </a:spcBef>
              <a:buNone/>
              <a:defRPr sz="1200">
                <a:solidFill>
                  <a:srgbClr val="898989"/>
                </a:solidFill>
                <a:latin typeface="Calibri"/>
                <a:ea typeface="Calibri"/>
                <a:cs typeface="Calibri"/>
                <a:sym typeface="Calibri"/>
              </a:defRPr>
            </a:lvl8pPr>
            <a:lvl9pPr marL="0" marR="0" lvl="8" indent="0" algn="r">
              <a:spcBef>
                <a:spcPts val="0"/>
              </a:spcBef>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16783214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42"/>
        <p:cNvGrpSpPr/>
        <p:nvPr/>
      </p:nvGrpSpPr>
      <p:grpSpPr>
        <a:xfrm>
          <a:off x="0" y="0"/>
          <a:ext cx="0" cy="0"/>
          <a:chOff x="0" y="0"/>
          <a:chExt cx="0" cy="0"/>
        </a:xfrm>
      </p:grpSpPr>
      <p:sp>
        <p:nvSpPr>
          <p:cNvPr id="243" name="Google Shape;243;p3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4" name="Google Shape;244;p38"/>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5" name="Google Shape;245;p3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6" name="Google Shape;246;p3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7" name="Google Shape;247;p3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41245449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48"/>
        <p:cNvGrpSpPr/>
        <p:nvPr/>
      </p:nvGrpSpPr>
      <p:grpSpPr>
        <a:xfrm>
          <a:off x="0" y="0"/>
          <a:ext cx="0" cy="0"/>
          <a:chOff x="0" y="0"/>
          <a:chExt cx="0" cy="0"/>
        </a:xfrm>
      </p:grpSpPr>
      <p:sp>
        <p:nvSpPr>
          <p:cNvPr id="249" name="Google Shape;249;p39"/>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0" name="Google Shape;250;p39"/>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51" name="Google Shape;251;p3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2" name="Google Shape;252;p3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3" name="Google Shape;253;p3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1763790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54"/>
        <p:cNvGrpSpPr/>
        <p:nvPr/>
      </p:nvGrpSpPr>
      <p:grpSpPr>
        <a:xfrm>
          <a:off x="0" y="0"/>
          <a:ext cx="0" cy="0"/>
          <a:chOff x="0" y="0"/>
          <a:chExt cx="0" cy="0"/>
        </a:xfrm>
      </p:grpSpPr>
      <p:sp>
        <p:nvSpPr>
          <p:cNvPr id="255" name="Google Shape;255;p40"/>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6" name="Google Shape;256;p40"/>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257" name="Google Shape;257;p4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8" name="Google Shape;258;p4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9" name="Google Shape;259;p4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635974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3" name="Date Placeholder 3">
            <a:extLst>
              <a:ext uri="{FF2B5EF4-FFF2-40B4-BE49-F238E27FC236}">
                <a16:creationId xmlns:a16="http://schemas.microsoft.com/office/drawing/2014/main" id="{43103923-98E1-A26A-588F-CEA9F0F94FBC}"/>
              </a:ext>
            </a:extLst>
          </p:cNvPr>
          <p:cNvSpPr>
            <a:spLocks noGrp="1"/>
          </p:cNvSpPr>
          <p:nvPr>
            <p:ph type="dt" sz="half" idx="10"/>
          </p:nvPr>
        </p:nvSpPr>
        <p:spPr>
          <a:xfrm>
            <a:off x="6785360" y="5883275"/>
            <a:ext cx="1881823" cy="757891"/>
          </a:xfrm>
          <a:prstGeom prst="rect">
            <a:avLst/>
          </a:prstGeom>
        </p:spPr>
        <p:txBody>
          <a:bodyPr/>
          <a:lstStyle/>
          <a:p>
            <a:fld id="{34B78273-406A-4992-A9CB-E45298FA6B8B}" type="datetimeFigureOut">
              <a:rPr lang="en-ZA" smtClean="0"/>
              <a:t>2022/09/22</a:t>
            </a:fld>
            <a:endParaRPr lang="en-ZA" dirty="0"/>
          </a:p>
        </p:txBody>
      </p:sp>
      <p:sp>
        <p:nvSpPr>
          <p:cNvPr id="14" name="Footer Placeholder 4">
            <a:extLst>
              <a:ext uri="{FF2B5EF4-FFF2-40B4-BE49-F238E27FC236}">
                <a16:creationId xmlns:a16="http://schemas.microsoft.com/office/drawing/2014/main" id="{0116E5D5-E6CF-64A5-8109-7E92EBB2A093}"/>
              </a:ext>
            </a:extLst>
          </p:cNvPr>
          <p:cNvSpPr>
            <a:spLocks noGrp="1"/>
          </p:cNvSpPr>
          <p:nvPr>
            <p:ph type="ftr" sz="quarter" idx="11"/>
          </p:nvPr>
        </p:nvSpPr>
        <p:spPr>
          <a:xfrm>
            <a:off x="913775" y="5883275"/>
            <a:ext cx="5560598" cy="757891"/>
          </a:xfrm>
          <a:prstGeom prst="rect">
            <a:avLst/>
          </a:prstGeom>
        </p:spPr>
        <p:txBody>
          <a:bodyPr/>
          <a:lstStyle/>
          <a:p>
            <a:endParaRPr lang="en-ZA" dirty="0"/>
          </a:p>
        </p:txBody>
      </p:sp>
      <p:sp>
        <p:nvSpPr>
          <p:cNvPr id="15" name="Slide Number Placeholder 5">
            <a:extLst>
              <a:ext uri="{FF2B5EF4-FFF2-40B4-BE49-F238E27FC236}">
                <a16:creationId xmlns:a16="http://schemas.microsoft.com/office/drawing/2014/main" id="{AAFBFA4C-392B-56AF-4D95-6334124D568F}"/>
              </a:ext>
            </a:extLst>
          </p:cNvPr>
          <p:cNvSpPr>
            <a:spLocks noGrp="1"/>
          </p:cNvSpPr>
          <p:nvPr>
            <p:ph type="sldNum" sz="quarter" idx="12"/>
          </p:nvPr>
        </p:nvSpPr>
        <p:spPr>
          <a:xfrm>
            <a:off x="8759260" y="5883275"/>
            <a:ext cx="812163" cy="757891"/>
          </a:xfrm>
          <a:prstGeom prst="rect">
            <a:avLst/>
          </a:prstGeom>
        </p:spPr>
        <p:txBody>
          <a:bodyPr/>
          <a:lstStyle/>
          <a:p>
            <a:fld id="{D7BF4134-71C6-4540-A397-BCAC61302ECF}" type="slidenum">
              <a:rPr lang="en-ZA" smtClean="0"/>
              <a:t>‹#›</a:t>
            </a:fld>
            <a:endParaRPr lang="en-ZA" dirty="0"/>
          </a:p>
        </p:txBody>
      </p:sp>
      <p:sp>
        <p:nvSpPr>
          <p:cNvPr id="16" name="Slide Number Placeholder 5">
            <a:extLst>
              <a:ext uri="{FF2B5EF4-FFF2-40B4-BE49-F238E27FC236}">
                <a16:creationId xmlns:a16="http://schemas.microsoft.com/office/drawing/2014/main" id="{3EB4D42B-CFF7-073E-51DF-CEA2D63FF263}"/>
              </a:ext>
            </a:extLst>
          </p:cNvPr>
          <p:cNvSpPr txBox="1">
            <a:spLocks/>
          </p:cNvSpPr>
          <p:nvPr userDrawn="1"/>
        </p:nvSpPr>
        <p:spPr>
          <a:xfrm>
            <a:off x="10556877" y="5883274"/>
            <a:ext cx="812163" cy="90360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ZA" dirty="0"/>
          </a:p>
        </p:txBody>
      </p:sp>
      <p:pic>
        <p:nvPicPr>
          <p:cNvPr id="17" name="Picture 9">
            <a:extLst>
              <a:ext uri="{FF2B5EF4-FFF2-40B4-BE49-F238E27FC236}">
                <a16:creationId xmlns:a16="http://schemas.microsoft.com/office/drawing/2014/main" id="{08B7F554-890D-DB1A-1D39-DCB293D852E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504" r="56590" b="42689"/>
          <a:stretch/>
        </p:blipFill>
        <p:spPr bwMode="auto">
          <a:xfrm>
            <a:off x="10556877" y="5816107"/>
            <a:ext cx="896670" cy="910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Logo, company name&#10;&#10;Description automatically generated">
            <a:extLst>
              <a:ext uri="{FF2B5EF4-FFF2-40B4-BE49-F238E27FC236}">
                <a16:creationId xmlns:a16="http://schemas.microsoft.com/office/drawing/2014/main" id="{6DA1E097-BF81-7266-78CD-2788FC774D1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0354" r="2225" b="23925"/>
          <a:stretch/>
        </p:blipFill>
        <p:spPr>
          <a:xfrm>
            <a:off x="9699306" y="5806766"/>
            <a:ext cx="857571" cy="910908"/>
          </a:xfrm>
          <a:prstGeom prst="rect">
            <a:avLst/>
          </a:prstGeom>
        </p:spPr>
      </p:pic>
    </p:spTree>
    <p:extLst>
      <p:ext uri="{BB962C8B-B14F-4D97-AF65-F5344CB8AC3E}">
        <p14:creationId xmlns:p14="http://schemas.microsoft.com/office/powerpoint/2010/main" val="4260723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60"/>
        <p:cNvGrpSpPr/>
        <p:nvPr/>
      </p:nvGrpSpPr>
      <p:grpSpPr>
        <a:xfrm>
          <a:off x="0" y="0"/>
          <a:ext cx="0" cy="0"/>
          <a:chOff x="0" y="0"/>
          <a:chExt cx="0" cy="0"/>
        </a:xfrm>
      </p:grpSpPr>
      <p:sp>
        <p:nvSpPr>
          <p:cNvPr id="261" name="Google Shape;261;p4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2" name="Google Shape;262;p41"/>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63" name="Google Shape;263;p41"/>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64" name="Google Shape;264;p4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5" name="Google Shape;265;p4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6" name="Google Shape;266;p4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24791730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67"/>
        <p:cNvGrpSpPr/>
        <p:nvPr/>
      </p:nvGrpSpPr>
      <p:grpSpPr>
        <a:xfrm>
          <a:off x="0" y="0"/>
          <a:ext cx="0" cy="0"/>
          <a:chOff x="0" y="0"/>
          <a:chExt cx="0" cy="0"/>
        </a:xfrm>
      </p:grpSpPr>
      <p:sp>
        <p:nvSpPr>
          <p:cNvPr id="268" name="Google Shape;268;p4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9" name="Google Shape;269;p42"/>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270" name="Google Shape;270;p42"/>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271" name="Google Shape;271;p42"/>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272" name="Google Shape;272;p42"/>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273" name="Google Shape;273;p4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4" name="Google Shape;274;p4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5" name="Google Shape;275;p4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36306539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6"/>
        <p:cNvGrpSpPr/>
        <p:nvPr/>
      </p:nvGrpSpPr>
      <p:grpSpPr>
        <a:xfrm>
          <a:off x="0" y="0"/>
          <a:ext cx="0" cy="0"/>
          <a:chOff x="0" y="0"/>
          <a:chExt cx="0" cy="0"/>
        </a:xfrm>
      </p:grpSpPr>
      <p:sp>
        <p:nvSpPr>
          <p:cNvPr id="277" name="Google Shape;277;p4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8" name="Google Shape;278;p4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9" name="Google Shape;279;p4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0" name="Google Shape;280;p4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10007044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1"/>
        <p:cNvGrpSpPr/>
        <p:nvPr/>
      </p:nvGrpSpPr>
      <p:grpSpPr>
        <a:xfrm>
          <a:off x="0" y="0"/>
          <a:ext cx="0" cy="0"/>
          <a:chOff x="0" y="0"/>
          <a:chExt cx="0" cy="0"/>
        </a:xfrm>
      </p:grpSpPr>
      <p:sp>
        <p:nvSpPr>
          <p:cNvPr id="282" name="Google Shape;282;p4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3" name="Google Shape;283;p4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4" name="Google Shape;284;p4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2889260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285"/>
        <p:cNvGrpSpPr/>
        <p:nvPr/>
      </p:nvGrpSpPr>
      <p:grpSpPr>
        <a:xfrm>
          <a:off x="0" y="0"/>
          <a:ext cx="0" cy="0"/>
          <a:chOff x="0" y="0"/>
          <a:chExt cx="0" cy="0"/>
        </a:xfrm>
      </p:grpSpPr>
      <p:sp>
        <p:nvSpPr>
          <p:cNvPr id="286" name="Google Shape;286;p45"/>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7" name="Google Shape;287;p45"/>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288" name="Google Shape;288;p45"/>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289" name="Google Shape;289;p4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0" name="Google Shape;290;p4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1" name="Google Shape;291;p4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30531054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292"/>
        <p:cNvGrpSpPr/>
        <p:nvPr/>
      </p:nvGrpSpPr>
      <p:grpSpPr>
        <a:xfrm>
          <a:off x="0" y="0"/>
          <a:ext cx="0" cy="0"/>
          <a:chOff x="0" y="0"/>
          <a:chExt cx="0" cy="0"/>
        </a:xfrm>
      </p:grpSpPr>
      <p:sp>
        <p:nvSpPr>
          <p:cNvPr id="293" name="Google Shape;293;p46"/>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4" name="Google Shape;294;p46"/>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95" name="Google Shape;295;p46"/>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296" name="Google Shape;296;p4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7" name="Google Shape;297;p4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8" name="Google Shape;298;p4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38266364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299"/>
        <p:cNvGrpSpPr/>
        <p:nvPr/>
      </p:nvGrpSpPr>
      <p:grpSpPr>
        <a:xfrm>
          <a:off x="0" y="0"/>
          <a:ext cx="0" cy="0"/>
          <a:chOff x="0" y="0"/>
          <a:chExt cx="0" cy="0"/>
        </a:xfrm>
      </p:grpSpPr>
      <p:sp>
        <p:nvSpPr>
          <p:cNvPr id="300" name="Google Shape;300;p4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1" name="Google Shape;301;p47"/>
          <p:cNvSpPr txBox="1">
            <a:spLocks noGrp="1"/>
          </p:cNvSpPr>
          <p:nvPr>
            <p:ph type="body" idx="1"/>
          </p:nvPr>
        </p:nvSpPr>
        <p:spPr>
          <a:xfrm rot="5400000">
            <a:off x="3833019" y="-1623217"/>
            <a:ext cx="4525963" cy="10972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2" name="Google Shape;302;p4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3" name="Google Shape;303;p4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4" name="Google Shape;304;p4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23671384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305"/>
        <p:cNvGrpSpPr/>
        <p:nvPr/>
      </p:nvGrpSpPr>
      <p:grpSpPr>
        <a:xfrm>
          <a:off x="0" y="0"/>
          <a:ext cx="0" cy="0"/>
          <a:chOff x="0" y="0"/>
          <a:chExt cx="0" cy="0"/>
        </a:xfrm>
      </p:grpSpPr>
      <p:sp>
        <p:nvSpPr>
          <p:cNvPr id="306" name="Google Shape;306;p48"/>
          <p:cNvSpPr txBox="1">
            <a:spLocks noGrp="1"/>
          </p:cNvSpPr>
          <p:nvPr>
            <p:ph type="title"/>
          </p:nvPr>
        </p:nvSpPr>
        <p:spPr>
          <a:xfrm rot="5400000">
            <a:off x="7285037" y="1828802"/>
            <a:ext cx="5851525" cy="27432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7" name="Google Shape;307;p48"/>
          <p:cNvSpPr txBox="1">
            <a:spLocks noGrp="1"/>
          </p:cNvSpPr>
          <p:nvPr>
            <p:ph type="body" idx="1"/>
          </p:nvPr>
        </p:nvSpPr>
        <p:spPr>
          <a:xfrm rot="5400000">
            <a:off x="1697037" y="-812799"/>
            <a:ext cx="5851525" cy="8026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8" name="Google Shape;308;p4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9" name="Google Shape;309;p4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0" name="Google Shape;310;p4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4057948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Content Placeholder 2"/>
          <p:cNvSpPr>
            <a:spLocks noGrp="1"/>
          </p:cNvSpPr>
          <p:nvPr>
            <p:ph sz="quarter" idx="13" hasCustomPrompt="1"/>
          </p:nvPr>
        </p:nvSpPr>
        <p:spPr>
          <a:xfrm>
            <a:off x="913774" y="1174608"/>
            <a:ext cx="5106026" cy="4616592"/>
          </a:xfrm>
        </p:spPr>
        <p:txBody>
          <a:bodyPr/>
          <a:lstStyle>
            <a:lvl1pPr>
              <a:defRPr cap="none"/>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3"/>
          <p:cNvSpPr>
            <a:spLocks noGrp="1"/>
          </p:cNvSpPr>
          <p:nvPr>
            <p:ph sz="quarter" idx="14" hasCustomPrompt="1"/>
          </p:nvPr>
        </p:nvSpPr>
        <p:spPr>
          <a:xfrm>
            <a:off x="6172200" y="1174608"/>
            <a:ext cx="5105400" cy="4616592"/>
          </a:xfrm>
        </p:spPr>
        <p:txBody>
          <a:bodyPr/>
          <a:lstStyle>
            <a:lvl1pPr>
              <a:defRPr cap="none"/>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68845E9D-0FA0-F4B8-CD86-81A81CFF7822}"/>
              </a:ext>
            </a:extLst>
          </p:cNvPr>
          <p:cNvSpPr txBox="1">
            <a:spLocks/>
          </p:cNvSpPr>
          <p:nvPr userDrawn="1"/>
        </p:nvSpPr>
        <p:spPr>
          <a:xfrm>
            <a:off x="913775" y="455957"/>
            <a:ext cx="10364451" cy="65148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a:t>Click to edit Master title style</a:t>
            </a:r>
            <a:endParaRPr lang="en-US" dirty="0"/>
          </a:p>
        </p:txBody>
      </p:sp>
      <p:sp>
        <p:nvSpPr>
          <p:cNvPr id="20" name="Date Placeholder 3">
            <a:extLst>
              <a:ext uri="{FF2B5EF4-FFF2-40B4-BE49-F238E27FC236}">
                <a16:creationId xmlns:a16="http://schemas.microsoft.com/office/drawing/2014/main" id="{9E6068F8-32CC-3414-FDAE-E85A6D46744E}"/>
              </a:ext>
            </a:extLst>
          </p:cNvPr>
          <p:cNvSpPr>
            <a:spLocks noGrp="1"/>
          </p:cNvSpPr>
          <p:nvPr>
            <p:ph type="dt" sz="half" idx="10"/>
          </p:nvPr>
        </p:nvSpPr>
        <p:spPr>
          <a:xfrm>
            <a:off x="6785360" y="5883275"/>
            <a:ext cx="1881823" cy="757891"/>
          </a:xfrm>
          <a:prstGeom prst="rect">
            <a:avLst/>
          </a:prstGeom>
        </p:spPr>
        <p:txBody>
          <a:bodyPr/>
          <a:lstStyle/>
          <a:p>
            <a:fld id="{34B78273-406A-4992-A9CB-E45298FA6B8B}" type="datetimeFigureOut">
              <a:rPr lang="en-ZA" smtClean="0"/>
              <a:t>2022/09/22</a:t>
            </a:fld>
            <a:endParaRPr lang="en-ZA" dirty="0"/>
          </a:p>
        </p:txBody>
      </p:sp>
      <p:sp>
        <p:nvSpPr>
          <p:cNvPr id="21" name="Footer Placeholder 4">
            <a:extLst>
              <a:ext uri="{FF2B5EF4-FFF2-40B4-BE49-F238E27FC236}">
                <a16:creationId xmlns:a16="http://schemas.microsoft.com/office/drawing/2014/main" id="{4F1490BF-45E6-951E-ACB4-296216879986}"/>
              </a:ext>
            </a:extLst>
          </p:cNvPr>
          <p:cNvSpPr>
            <a:spLocks noGrp="1"/>
          </p:cNvSpPr>
          <p:nvPr>
            <p:ph type="ftr" sz="quarter" idx="11"/>
          </p:nvPr>
        </p:nvSpPr>
        <p:spPr>
          <a:xfrm>
            <a:off x="913775" y="5883275"/>
            <a:ext cx="5560598" cy="757891"/>
          </a:xfrm>
          <a:prstGeom prst="rect">
            <a:avLst/>
          </a:prstGeom>
        </p:spPr>
        <p:txBody>
          <a:bodyPr/>
          <a:lstStyle/>
          <a:p>
            <a:endParaRPr lang="en-ZA" dirty="0"/>
          </a:p>
        </p:txBody>
      </p:sp>
      <p:sp>
        <p:nvSpPr>
          <p:cNvPr id="22" name="Slide Number Placeholder 5">
            <a:extLst>
              <a:ext uri="{FF2B5EF4-FFF2-40B4-BE49-F238E27FC236}">
                <a16:creationId xmlns:a16="http://schemas.microsoft.com/office/drawing/2014/main" id="{C516FB52-1A96-ABAD-5D91-2B1FD6502B35}"/>
              </a:ext>
            </a:extLst>
          </p:cNvPr>
          <p:cNvSpPr>
            <a:spLocks noGrp="1"/>
          </p:cNvSpPr>
          <p:nvPr>
            <p:ph type="sldNum" sz="quarter" idx="12"/>
          </p:nvPr>
        </p:nvSpPr>
        <p:spPr>
          <a:xfrm>
            <a:off x="8759260" y="5883275"/>
            <a:ext cx="812163" cy="757891"/>
          </a:xfrm>
          <a:prstGeom prst="rect">
            <a:avLst/>
          </a:prstGeom>
        </p:spPr>
        <p:txBody>
          <a:bodyPr/>
          <a:lstStyle/>
          <a:p>
            <a:fld id="{D7BF4134-71C6-4540-A397-BCAC61302ECF}" type="slidenum">
              <a:rPr lang="en-ZA" smtClean="0"/>
              <a:t>‹#›</a:t>
            </a:fld>
            <a:endParaRPr lang="en-ZA" dirty="0"/>
          </a:p>
        </p:txBody>
      </p:sp>
      <p:sp>
        <p:nvSpPr>
          <p:cNvPr id="23" name="Slide Number Placeholder 5">
            <a:extLst>
              <a:ext uri="{FF2B5EF4-FFF2-40B4-BE49-F238E27FC236}">
                <a16:creationId xmlns:a16="http://schemas.microsoft.com/office/drawing/2014/main" id="{7B785C39-613C-3F22-DF0A-29BC505FA549}"/>
              </a:ext>
            </a:extLst>
          </p:cNvPr>
          <p:cNvSpPr txBox="1">
            <a:spLocks/>
          </p:cNvSpPr>
          <p:nvPr userDrawn="1"/>
        </p:nvSpPr>
        <p:spPr>
          <a:xfrm>
            <a:off x="10556877" y="5883274"/>
            <a:ext cx="812163" cy="90360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ZA" dirty="0"/>
          </a:p>
        </p:txBody>
      </p:sp>
      <p:pic>
        <p:nvPicPr>
          <p:cNvPr id="24" name="Picture 9">
            <a:extLst>
              <a:ext uri="{FF2B5EF4-FFF2-40B4-BE49-F238E27FC236}">
                <a16:creationId xmlns:a16="http://schemas.microsoft.com/office/drawing/2014/main" id="{4480257C-1E7E-37B6-518B-FA4BD5307C5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504" r="56590" b="42689"/>
          <a:stretch/>
        </p:blipFill>
        <p:spPr bwMode="auto">
          <a:xfrm>
            <a:off x="10556877" y="5816107"/>
            <a:ext cx="896670" cy="910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descr="Logo, company name&#10;&#10;Description automatically generated">
            <a:extLst>
              <a:ext uri="{FF2B5EF4-FFF2-40B4-BE49-F238E27FC236}">
                <a16:creationId xmlns:a16="http://schemas.microsoft.com/office/drawing/2014/main" id="{D1872973-94D7-5BC6-8270-8821A4CBF1D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0354" r="2225" b="23925"/>
          <a:stretch/>
        </p:blipFill>
        <p:spPr>
          <a:xfrm>
            <a:off x="9699306" y="5806766"/>
            <a:ext cx="857571" cy="910908"/>
          </a:xfrm>
          <a:prstGeom prst="rect">
            <a:avLst/>
          </a:prstGeom>
        </p:spPr>
      </p:pic>
    </p:spTree>
    <p:extLst>
      <p:ext uri="{BB962C8B-B14F-4D97-AF65-F5344CB8AC3E}">
        <p14:creationId xmlns:p14="http://schemas.microsoft.com/office/powerpoint/2010/main" val="35952761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hasCustomPrompt="1"/>
          </p:nvPr>
        </p:nvSpPr>
        <p:spPr>
          <a:xfrm>
            <a:off x="913774" y="3051012"/>
            <a:ext cx="5106027" cy="2740187"/>
          </a:xfrm>
        </p:spPr>
        <p:txBody>
          <a:bodyPr/>
          <a:lstStyle>
            <a:lvl1pPr>
              <a:defRPr cap="none"/>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hasCustomPrompt="1"/>
          </p:nvPr>
        </p:nvSpPr>
        <p:spPr>
          <a:xfrm>
            <a:off x="6172200" y="3051012"/>
            <a:ext cx="5105401" cy="2740187"/>
          </a:xfrm>
        </p:spPr>
        <p:txBody>
          <a:bodyPr/>
          <a:lstStyle>
            <a:lvl1pPr>
              <a:defRPr cap="none"/>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a:extLst>
              <a:ext uri="{FF2B5EF4-FFF2-40B4-BE49-F238E27FC236}">
                <a16:creationId xmlns:a16="http://schemas.microsoft.com/office/drawing/2014/main" id="{923FFDA3-F1C1-F755-4795-95BD9C1D4EC4}"/>
              </a:ext>
            </a:extLst>
          </p:cNvPr>
          <p:cNvSpPr txBox="1">
            <a:spLocks/>
          </p:cNvSpPr>
          <p:nvPr userDrawn="1"/>
        </p:nvSpPr>
        <p:spPr>
          <a:xfrm>
            <a:off x="10556877" y="5883274"/>
            <a:ext cx="812163" cy="90360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ZA" dirty="0"/>
          </a:p>
        </p:txBody>
      </p:sp>
      <p:sp>
        <p:nvSpPr>
          <p:cNvPr id="16" name="Date Placeholder 3">
            <a:extLst>
              <a:ext uri="{FF2B5EF4-FFF2-40B4-BE49-F238E27FC236}">
                <a16:creationId xmlns:a16="http://schemas.microsoft.com/office/drawing/2014/main" id="{8E044F5F-786A-80B8-CB34-8B56A178F65A}"/>
              </a:ext>
            </a:extLst>
          </p:cNvPr>
          <p:cNvSpPr>
            <a:spLocks noGrp="1"/>
          </p:cNvSpPr>
          <p:nvPr>
            <p:ph type="dt" sz="half" idx="10"/>
          </p:nvPr>
        </p:nvSpPr>
        <p:spPr>
          <a:xfrm>
            <a:off x="6785360" y="5883275"/>
            <a:ext cx="1881823" cy="757891"/>
          </a:xfrm>
          <a:prstGeom prst="rect">
            <a:avLst/>
          </a:prstGeom>
        </p:spPr>
        <p:txBody>
          <a:bodyPr/>
          <a:lstStyle/>
          <a:p>
            <a:fld id="{34B78273-406A-4992-A9CB-E45298FA6B8B}" type="datetimeFigureOut">
              <a:rPr lang="en-ZA" smtClean="0"/>
              <a:t>2022/09/22</a:t>
            </a:fld>
            <a:endParaRPr lang="en-ZA" dirty="0"/>
          </a:p>
        </p:txBody>
      </p:sp>
      <p:sp>
        <p:nvSpPr>
          <p:cNvPr id="17" name="Footer Placeholder 4">
            <a:extLst>
              <a:ext uri="{FF2B5EF4-FFF2-40B4-BE49-F238E27FC236}">
                <a16:creationId xmlns:a16="http://schemas.microsoft.com/office/drawing/2014/main" id="{14150688-E662-1132-D633-BF5E27916AED}"/>
              </a:ext>
            </a:extLst>
          </p:cNvPr>
          <p:cNvSpPr>
            <a:spLocks noGrp="1"/>
          </p:cNvSpPr>
          <p:nvPr>
            <p:ph type="ftr" sz="quarter" idx="11"/>
          </p:nvPr>
        </p:nvSpPr>
        <p:spPr>
          <a:xfrm>
            <a:off x="913775" y="5883275"/>
            <a:ext cx="5560598" cy="757891"/>
          </a:xfrm>
          <a:prstGeom prst="rect">
            <a:avLst/>
          </a:prstGeom>
        </p:spPr>
        <p:txBody>
          <a:bodyPr/>
          <a:lstStyle/>
          <a:p>
            <a:endParaRPr lang="en-ZA" dirty="0"/>
          </a:p>
        </p:txBody>
      </p:sp>
      <p:sp>
        <p:nvSpPr>
          <p:cNvPr id="18" name="Slide Number Placeholder 5">
            <a:extLst>
              <a:ext uri="{FF2B5EF4-FFF2-40B4-BE49-F238E27FC236}">
                <a16:creationId xmlns:a16="http://schemas.microsoft.com/office/drawing/2014/main" id="{E34F86B2-3973-ACCF-BA09-0CE639F66977}"/>
              </a:ext>
            </a:extLst>
          </p:cNvPr>
          <p:cNvSpPr>
            <a:spLocks noGrp="1"/>
          </p:cNvSpPr>
          <p:nvPr>
            <p:ph type="sldNum" sz="quarter" idx="12"/>
          </p:nvPr>
        </p:nvSpPr>
        <p:spPr>
          <a:xfrm>
            <a:off x="8759260" y="5883275"/>
            <a:ext cx="812163" cy="757891"/>
          </a:xfrm>
          <a:prstGeom prst="rect">
            <a:avLst/>
          </a:prstGeom>
        </p:spPr>
        <p:txBody>
          <a:bodyPr/>
          <a:lstStyle/>
          <a:p>
            <a:fld id="{D7BF4134-71C6-4540-A397-BCAC61302ECF}" type="slidenum">
              <a:rPr lang="en-ZA" smtClean="0"/>
              <a:t>‹#›</a:t>
            </a:fld>
            <a:endParaRPr lang="en-ZA" dirty="0"/>
          </a:p>
        </p:txBody>
      </p:sp>
      <p:sp>
        <p:nvSpPr>
          <p:cNvPr id="19" name="Slide Number Placeholder 5">
            <a:extLst>
              <a:ext uri="{FF2B5EF4-FFF2-40B4-BE49-F238E27FC236}">
                <a16:creationId xmlns:a16="http://schemas.microsoft.com/office/drawing/2014/main" id="{59709B3E-ABC7-78D1-DCCC-A4814578A677}"/>
              </a:ext>
            </a:extLst>
          </p:cNvPr>
          <p:cNvSpPr txBox="1">
            <a:spLocks/>
          </p:cNvSpPr>
          <p:nvPr userDrawn="1"/>
        </p:nvSpPr>
        <p:spPr>
          <a:xfrm>
            <a:off x="10556877" y="5883274"/>
            <a:ext cx="812163" cy="90360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ZA" dirty="0"/>
          </a:p>
        </p:txBody>
      </p:sp>
      <p:pic>
        <p:nvPicPr>
          <p:cNvPr id="20" name="Picture 9">
            <a:extLst>
              <a:ext uri="{FF2B5EF4-FFF2-40B4-BE49-F238E27FC236}">
                <a16:creationId xmlns:a16="http://schemas.microsoft.com/office/drawing/2014/main" id="{AB8DC1A7-EB23-BB06-4278-8AFA8244CF1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504" r="56590" b="42689"/>
          <a:stretch/>
        </p:blipFill>
        <p:spPr bwMode="auto">
          <a:xfrm>
            <a:off x="10556877" y="5816107"/>
            <a:ext cx="896670" cy="910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Logo, company name&#10;&#10;Description automatically generated">
            <a:extLst>
              <a:ext uri="{FF2B5EF4-FFF2-40B4-BE49-F238E27FC236}">
                <a16:creationId xmlns:a16="http://schemas.microsoft.com/office/drawing/2014/main" id="{F97F0DF7-B0FB-00B2-0C7F-65EFB300D65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0354" r="2225" b="23925"/>
          <a:stretch/>
        </p:blipFill>
        <p:spPr>
          <a:xfrm>
            <a:off x="9699306" y="5806766"/>
            <a:ext cx="857571" cy="910908"/>
          </a:xfrm>
          <a:prstGeom prst="rect">
            <a:avLst/>
          </a:prstGeom>
        </p:spPr>
      </p:pic>
    </p:spTree>
    <p:extLst>
      <p:ext uri="{BB962C8B-B14F-4D97-AF65-F5344CB8AC3E}">
        <p14:creationId xmlns:p14="http://schemas.microsoft.com/office/powerpoint/2010/main" val="1427495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3">
            <a:extLst>
              <a:ext uri="{FF2B5EF4-FFF2-40B4-BE49-F238E27FC236}">
                <a16:creationId xmlns:a16="http://schemas.microsoft.com/office/drawing/2014/main" id="{34C6BC63-91FC-9D10-4717-CE43C218FBFF}"/>
              </a:ext>
            </a:extLst>
          </p:cNvPr>
          <p:cNvSpPr>
            <a:spLocks noGrp="1"/>
          </p:cNvSpPr>
          <p:nvPr>
            <p:ph type="dt" sz="half" idx="10"/>
          </p:nvPr>
        </p:nvSpPr>
        <p:spPr>
          <a:xfrm>
            <a:off x="6785360" y="5883275"/>
            <a:ext cx="1881823" cy="757891"/>
          </a:xfrm>
          <a:prstGeom prst="rect">
            <a:avLst/>
          </a:prstGeom>
        </p:spPr>
        <p:txBody>
          <a:bodyPr/>
          <a:lstStyle/>
          <a:p>
            <a:fld id="{34B78273-406A-4992-A9CB-E45298FA6B8B}" type="datetimeFigureOut">
              <a:rPr lang="en-ZA" smtClean="0"/>
              <a:t>2022/09/22</a:t>
            </a:fld>
            <a:endParaRPr lang="en-ZA" dirty="0"/>
          </a:p>
        </p:txBody>
      </p:sp>
      <p:sp>
        <p:nvSpPr>
          <p:cNvPr id="7" name="Footer Placeholder 4">
            <a:extLst>
              <a:ext uri="{FF2B5EF4-FFF2-40B4-BE49-F238E27FC236}">
                <a16:creationId xmlns:a16="http://schemas.microsoft.com/office/drawing/2014/main" id="{F77C8B33-D2DA-516B-7330-6556DAC084A3}"/>
              </a:ext>
            </a:extLst>
          </p:cNvPr>
          <p:cNvSpPr>
            <a:spLocks noGrp="1"/>
          </p:cNvSpPr>
          <p:nvPr>
            <p:ph type="ftr" sz="quarter" idx="11"/>
          </p:nvPr>
        </p:nvSpPr>
        <p:spPr>
          <a:xfrm>
            <a:off x="913775" y="5883275"/>
            <a:ext cx="5560598" cy="757891"/>
          </a:xfrm>
          <a:prstGeom prst="rect">
            <a:avLst/>
          </a:prstGeom>
        </p:spPr>
        <p:txBody>
          <a:bodyPr/>
          <a:lstStyle/>
          <a:p>
            <a:endParaRPr lang="en-ZA" dirty="0"/>
          </a:p>
        </p:txBody>
      </p:sp>
      <p:sp>
        <p:nvSpPr>
          <p:cNvPr id="9" name="Slide Number Placeholder 5">
            <a:extLst>
              <a:ext uri="{FF2B5EF4-FFF2-40B4-BE49-F238E27FC236}">
                <a16:creationId xmlns:a16="http://schemas.microsoft.com/office/drawing/2014/main" id="{83CBECC5-3FAD-DDA5-2E59-0652614EE614}"/>
              </a:ext>
            </a:extLst>
          </p:cNvPr>
          <p:cNvSpPr>
            <a:spLocks noGrp="1"/>
          </p:cNvSpPr>
          <p:nvPr>
            <p:ph type="sldNum" sz="quarter" idx="12"/>
          </p:nvPr>
        </p:nvSpPr>
        <p:spPr>
          <a:xfrm>
            <a:off x="8759260" y="5883275"/>
            <a:ext cx="812163" cy="757891"/>
          </a:xfrm>
          <a:prstGeom prst="rect">
            <a:avLst/>
          </a:prstGeom>
        </p:spPr>
        <p:txBody>
          <a:bodyPr/>
          <a:lstStyle/>
          <a:p>
            <a:fld id="{D7BF4134-71C6-4540-A397-BCAC61302ECF}" type="slidenum">
              <a:rPr lang="en-ZA" smtClean="0"/>
              <a:t>‹#›</a:t>
            </a:fld>
            <a:endParaRPr lang="en-ZA" dirty="0"/>
          </a:p>
        </p:txBody>
      </p:sp>
      <p:sp>
        <p:nvSpPr>
          <p:cNvPr id="10" name="Slide Number Placeholder 5">
            <a:extLst>
              <a:ext uri="{FF2B5EF4-FFF2-40B4-BE49-F238E27FC236}">
                <a16:creationId xmlns:a16="http://schemas.microsoft.com/office/drawing/2014/main" id="{054F832D-90E9-CC16-49A1-F930F3308C14}"/>
              </a:ext>
            </a:extLst>
          </p:cNvPr>
          <p:cNvSpPr txBox="1">
            <a:spLocks/>
          </p:cNvSpPr>
          <p:nvPr userDrawn="1"/>
        </p:nvSpPr>
        <p:spPr>
          <a:xfrm>
            <a:off x="10556877" y="5883274"/>
            <a:ext cx="812163" cy="90360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ZA" dirty="0"/>
          </a:p>
        </p:txBody>
      </p:sp>
      <p:pic>
        <p:nvPicPr>
          <p:cNvPr id="11" name="Picture 9">
            <a:extLst>
              <a:ext uri="{FF2B5EF4-FFF2-40B4-BE49-F238E27FC236}">
                <a16:creationId xmlns:a16="http://schemas.microsoft.com/office/drawing/2014/main" id="{F6130449-4A79-5ECD-513C-C1E66A09DD5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504" r="56590" b="42689"/>
          <a:stretch/>
        </p:blipFill>
        <p:spPr bwMode="auto">
          <a:xfrm>
            <a:off x="10556877" y="5816107"/>
            <a:ext cx="896670" cy="910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Logo, company name&#10;&#10;Description automatically generated">
            <a:extLst>
              <a:ext uri="{FF2B5EF4-FFF2-40B4-BE49-F238E27FC236}">
                <a16:creationId xmlns:a16="http://schemas.microsoft.com/office/drawing/2014/main" id="{0760C4B1-56AE-5173-A311-70B1F928CE8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0354" r="2225" b="23925"/>
          <a:stretch/>
        </p:blipFill>
        <p:spPr>
          <a:xfrm>
            <a:off x="9699306" y="5806766"/>
            <a:ext cx="857571" cy="910908"/>
          </a:xfrm>
          <a:prstGeom prst="rect">
            <a:avLst/>
          </a:prstGeom>
        </p:spPr>
      </p:pic>
    </p:spTree>
    <p:extLst>
      <p:ext uri="{BB962C8B-B14F-4D97-AF65-F5344CB8AC3E}">
        <p14:creationId xmlns:p14="http://schemas.microsoft.com/office/powerpoint/2010/main" val="28794455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678737" y="5883275"/>
            <a:ext cx="2743200" cy="365125"/>
          </a:xfrm>
          <a:prstGeom prst="rect">
            <a:avLst/>
          </a:prstGeom>
        </p:spPr>
        <p:txBody>
          <a:bodyPr/>
          <a:lstStyle/>
          <a:p>
            <a:fld id="{34B78273-406A-4992-A9CB-E45298FA6B8B}" type="datetimeFigureOut">
              <a:rPr lang="en-ZA" smtClean="0"/>
              <a:t>2022/09/22</a:t>
            </a:fld>
            <a:endParaRPr lang="en-ZA"/>
          </a:p>
        </p:txBody>
      </p:sp>
      <p:sp>
        <p:nvSpPr>
          <p:cNvPr id="3" name="Footer Placeholder 2"/>
          <p:cNvSpPr>
            <a:spLocks noGrp="1"/>
          </p:cNvSpPr>
          <p:nvPr>
            <p:ph type="ftr" sz="quarter" idx="11"/>
          </p:nvPr>
        </p:nvSpPr>
        <p:spPr>
          <a:xfrm>
            <a:off x="913774" y="5883275"/>
            <a:ext cx="6672887" cy="365125"/>
          </a:xfrm>
          <a:prstGeom prst="rect">
            <a:avLst/>
          </a:prstGeom>
        </p:spPr>
        <p:txBody>
          <a:bodyPr/>
          <a:lstStyle/>
          <a:p>
            <a:endParaRPr lang="en-ZA"/>
          </a:p>
        </p:txBody>
      </p:sp>
      <p:sp>
        <p:nvSpPr>
          <p:cNvPr id="4" name="Slide Number Placeholder 3"/>
          <p:cNvSpPr>
            <a:spLocks noGrp="1"/>
          </p:cNvSpPr>
          <p:nvPr>
            <p:ph type="sldNum" sz="quarter" idx="12"/>
          </p:nvPr>
        </p:nvSpPr>
        <p:spPr>
          <a:xfrm>
            <a:off x="10514011" y="5883275"/>
            <a:ext cx="764215" cy="365125"/>
          </a:xfrm>
          <a:prstGeom prst="rect">
            <a:avLst/>
          </a:prstGeom>
        </p:spPr>
        <p:txBody>
          <a:bodyPr/>
          <a:lstStyle/>
          <a:p>
            <a:fld id="{D7BF4134-71C6-4540-A397-BCAC61302ECF}" type="slidenum">
              <a:rPr lang="en-ZA" smtClean="0"/>
              <a:t>‹#›</a:t>
            </a:fld>
            <a:endParaRPr lang="en-ZA"/>
          </a:p>
        </p:txBody>
      </p:sp>
    </p:spTree>
    <p:extLst>
      <p:ext uri="{BB962C8B-B14F-4D97-AF65-F5344CB8AC3E}">
        <p14:creationId xmlns:p14="http://schemas.microsoft.com/office/powerpoint/2010/main" val="905471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hasCustomPrompt="1"/>
          </p:nvPr>
        </p:nvSpPr>
        <p:spPr>
          <a:xfrm>
            <a:off x="5078062" y="609600"/>
            <a:ext cx="6200163" cy="5181599"/>
          </a:xfrm>
        </p:spPr>
        <p:txBody>
          <a:bodyPr/>
          <a:lstStyle>
            <a:lvl1pPr>
              <a:defRPr cap="none"/>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78737" y="5883275"/>
            <a:ext cx="2743200" cy="365125"/>
          </a:xfrm>
          <a:prstGeom prst="rect">
            <a:avLst/>
          </a:prstGeom>
        </p:spPr>
        <p:txBody>
          <a:bodyPr/>
          <a:lstStyle/>
          <a:p>
            <a:fld id="{34B78273-406A-4992-A9CB-E45298FA6B8B}" type="datetimeFigureOut">
              <a:rPr lang="en-ZA" smtClean="0"/>
              <a:t>2022/09/22</a:t>
            </a:fld>
            <a:endParaRPr lang="en-ZA"/>
          </a:p>
        </p:txBody>
      </p:sp>
      <p:sp>
        <p:nvSpPr>
          <p:cNvPr id="6" name="Footer Placeholder 5"/>
          <p:cNvSpPr>
            <a:spLocks noGrp="1"/>
          </p:cNvSpPr>
          <p:nvPr>
            <p:ph type="ftr" sz="quarter" idx="11"/>
          </p:nvPr>
        </p:nvSpPr>
        <p:spPr>
          <a:xfrm>
            <a:off x="913774" y="5883275"/>
            <a:ext cx="6672887" cy="365125"/>
          </a:xfrm>
          <a:prstGeom prst="rect">
            <a:avLst/>
          </a:prstGeom>
        </p:spPr>
        <p:txBody>
          <a:bodyPr/>
          <a:lstStyle/>
          <a:p>
            <a:endParaRPr lang="en-ZA"/>
          </a:p>
        </p:txBody>
      </p:sp>
      <p:sp>
        <p:nvSpPr>
          <p:cNvPr id="7" name="Slide Number Placeholder 6"/>
          <p:cNvSpPr>
            <a:spLocks noGrp="1"/>
          </p:cNvSpPr>
          <p:nvPr>
            <p:ph type="sldNum" sz="quarter" idx="12"/>
          </p:nvPr>
        </p:nvSpPr>
        <p:spPr>
          <a:xfrm>
            <a:off x="10514011" y="5883275"/>
            <a:ext cx="764215" cy="365125"/>
          </a:xfrm>
          <a:prstGeom prst="rect">
            <a:avLst/>
          </a:prstGeom>
        </p:spPr>
        <p:txBody>
          <a:bodyPr/>
          <a:lstStyle/>
          <a:p>
            <a:fld id="{D7BF4134-71C6-4540-A397-BCAC61302ECF}" type="slidenum">
              <a:rPr lang="en-ZA" smtClean="0"/>
              <a:t>‹#›</a:t>
            </a:fld>
            <a:endParaRPr lang="en-ZA"/>
          </a:p>
        </p:txBody>
      </p:sp>
    </p:spTree>
    <p:extLst>
      <p:ext uri="{BB962C8B-B14F-4D97-AF65-F5344CB8AC3E}">
        <p14:creationId xmlns:p14="http://schemas.microsoft.com/office/powerpoint/2010/main" val="4016786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78737" y="5883275"/>
            <a:ext cx="2743200" cy="365125"/>
          </a:xfrm>
          <a:prstGeom prst="rect">
            <a:avLst/>
          </a:prstGeom>
        </p:spPr>
        <p:txBody>
          <a:bodyPr/>
          <a:lstStyle/>
          <a:p>
            <a:fld id="{34B78273-406A-4992-A9CB-E45298FA6B8B}" type="datetimeFigureOut">
              <a:rPr lang="en-ZA" smtClean="0"/>
              <a:t>2022/09/22</a:t>
            </a:fld>
            <a:endParaRPr lang="en-ZA"/>
          </a:p>
        </p:txBody>
      </p:sp>
      <p:sp>
        <p:nvSpPr>
          <p:cNvPr id="6" name="Footer Placeholder 5"/>
          <p:cNvSpPr>
            <a:spLocks noGrp="1"/>
          </p:cNvSpPr>
          <p:nvPr>
            <p:ph type="ftr" sz="quarter" idx="11"/>
          </p:nvPr>
        </p:nvSpPr>
        <p:spPr>
          <a:xfrm>
            <a:off x="913774" y="5883275"/>
            <a:ext cx="6672887" cy="365125"/>
          </a:xfrm>
          <a:prstGeom prst="rect">
            <a:avLst/>
          </a:prstGeom>
        </p:spPr>
        <p:txBody>
          <a:bodyPr/>
          <a:lstStyle/>
          <a:p>
            <a:endParaRPr lang="en-ZA"/>
          </a:p>
        </p:txBody>
      </p:sp>
      <p:sp>
        <p:nvSpPr>
          <p:cNvPr id="7" name="Slide Number Placeholder 6"/>
          <p:cNvSpPr>
            <a:spLocks noGrp="1"/>
          </p:cNvSpPr>
          <p:nvPr>
            <p:ph type="sldNum" sz="quarter" idx="12"/>
          </p:nvPr>
        </p:nvSpPr>
        <p:spPr>
          <a:xfrm>
            <a:off x="10514011" y="5883275"/>
            <a:ext cx="764215" cy="365125"/>
          </a:xfrm>
          <a:prstGeom prst="rect">
            <a:avLst/>
          </a:prstGeom>
        </p:spPr>
        <p:txBody>
          <a:bodyPr/>
          <a:lstStyle/>
          <a:p>
            <a:fld id="{D7BF4134-71C6-4540-A397-BCAC61302ECF}" type="slidenum">
              <a:rPr lang="en-ZA" smtClean="0"/>
              <a:t>‹#›</a:t>
            </a:fld>
            <a:endParaRPr lang="en-ZA"/>
          </a:p>
        </p:txBody>
      </p:sp>
    </p:spTree>
    <p:extLst>
      <p:ext uri="{BB962C8B-B14F-4D97-AF65-F5344CB8AC3E}">
        <p14:creationId xmlns:p14="http://schemas.microsoft.com/office/powerpoint/2010/main" val="181212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image" Target="../media/image4.jp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image" Target="../media/image3.jpg"/><Relationship Id="rId5" Type="http://schemas.openxmlformats.org/officeDocument/2006/relationships/slideLayout" Target="../slideLayouts/slideLayout22.xml"/><Relationship Id="rId10" Type="http://schemas.openxmlformats.org/officeDocument/2006/relationships/theme" Target="../theme/theme2.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12946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a:extLst>
              <a:ext uri="{FF2B5EF4-FFF2-40B4-BE49-F238E27FC236}">
                <a16:creationId xmlns:a16="http://schemas.microsoft.com/office/drawing/2014/main" id="{4EDAA9B4-AB30-9F39-B7A5-3C78C72A70C9}"/>
              </a:ext>
            </a:extLst>
          </p:cNvPr>
          <p:cNvSpPr>
            <a:spLocks noGrp="1"/>
          </p:cNvSpPr>
          <p:nvPr>
            <p:ph type="dt" sz="half" idx="2"/>
          </p:nvPr>
        </p:nvSpPr>
        <p:spPr>
          <a:xfrm>
            <a:off x="7678737" y="5883275"/>
            <a:ext cx="1881823" cy="757891"/>
          </a:xfrm>
          <a:prstGeom prst="rect">
            <a:avLst/>
          </a:prstGeom>
        </p:spPr>
        <p:txBody>
          <a:bodyPr/>
          <a:lstStyle>
            <a:lvl1pPr>
              <a:defRPr sz="1400"/>
            </a:lvl1pPr>
          </a:lstStyle>
          <a:p>
            <a:fld id="{34B78273-406A-4992-A9CB-E45298FA6B8B}" type="datetimeFigureOut">
              <a:rPr lang="en-ZA" smtClean="0"/>
              <a:pPr/>
              <a:t>2022/09/22</a:t>
            </a:fld>
            <a:endParaRPr lang="en-ZA" dirty="0"/>
          </a:p>
        </p:txBody>
      </p:sp>
      <p:sp>
        <p:nvSpPr>
          <p:cNvPr id="8" name="Footer Placeholder 4">
            <a:extLst>
              <a:ext uri="{FF2B5EF4-FFF2-40B4-BE49-F238E27FC236}">
                <a16:creationId xmlns:a16="http://schemas.microsoft.com/office/drawing/2014/main" id="{33023389-7E90-B11A-F874-A322FF4F1767}"/>
              </a:ext>
            </a:extLst>
          </p:cNvPr>
          <p:cNvSpPr>
            <a:spLocks noGrp="1"/>
          </p:cNvSpPr>
          <p:nvPr>
            <p:ph type="ftr" sz="quarter" idx="3"/>
          </p:nvPr>
        </p:nvSpPr>
        <p:spPr>
          <a:xfrm>
            <a:off x="913774" y="5883275"/>
            <a:ext cx="6672887" cy="365125"/>
          </a:xfrm>
          <a:prstGeom prst="rect">
            <a:avLst/>
          </a:prstGeom>
        </p:spPr>
        <p:txBody>
          <a:bodyPr/>
          <a:lstStyle>
            <a:lvl1pPr>
              <a:defRPr sz="1400"/>
            </a:lvl1pPr>
          </a:lstStyle>
          <a:p>
            <a:endParaRPr lang="en-ZA" dirty="0"/>
          </a:p>
        </p:txBody>
      </p:sp>
      <p:sp>
        <p:nvSpPr>
          <p:cNvPr id="9" name="Slide Number Placeholder 5">
            <a:extLst>
              <a:ext uri="{FF2B5EF4-FFF2-40B4-BE49-F238E27FC236}">
                <a16:creationId xmlns:a16="http://schemas.microsoft.com/office/drawing/2014/main" id="{F145090D-00A1-3E5C-CD9F-F76253509C7D}"/>
              </a:ext>
            </a:extLst>
          </p:cNvPr>
          <p:cNvSpPr>
            <a:spLocks noGrp="1"/>
          </p:cNvSpPr>
          <p:nvPr>
            <p:ph type="sldNum" sz="quarter" idx="4"/>
          </p:nvPr>
        </p:nvSpPr>
        <p:spPr>
          <a:xfrm>
            <a:off x="9652637" y="5883275"/>
            <a:ext cx="812163" cy="757891"/>
          </a:xfrm>
          <a:prstGeom prst="rect">
            <a:avLst/>
          </a:prstGeom>
        </p:spPr>
        <p:txBody>
          <a:bodyPr/>
          <a:lstStyle>
            <a:lvl1pPr>
              <a:defRPr sz="1400"/>
            </a:lvl1pPr>
          </a:lstStyle>
          <a:p>
            <a:fld id="{D7BF4134-71C6-4540-A397-BCAC61302ECF}" type="slidenum">
              <a:rPr lang="en-ZA" smtClean="0"/>
              <a:pPr/>
              <a:t>‹#›</a:t>
            </a:fld>
            <a:endParaRPr lang="en-ZA" dirty="0"/>
          </a:p>
        </p:txBody>
      </p:sp>
      <p:sp>
        <p:nvSpPr>
          <p:cNvPr id="10" name="Slide Number Placeholder 5">
            <a:extLst>
              <a:ext uri="{FF2B5EF4-FFF2-40B4-BE49-F238E27FC236}">
                <a16:creationId xmlns:a16="http://schemas.microsoft.com/office/drawing/2014/main" id="{D08F8D64-68CE-5112-C7A0-7632CC4A640E}"/>
              </a:ext>
            </a:extLst>
          </p:cNvPr>
          <p:cNvSpPr txBox="1">
            <a:spLocks/>
          </p:cNvSpPr>
          <p:nvPr userDrawn="1"/>
        </p:nvSpPr>
        <p:spPr>
          <a:xfrm>
            <a:off x="10556877" y="5883274"/>
            <a:ext cx="812163" cy="90360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ZA" sz="800" dirty="0"/>
          </a:p>
        </p:txBody>
      </p:sp>
    </p:spTree>
    <p:extLst>
      <p:ext uri="{BB962C8B-B14F-4D97-AF65-F5344CB8AC3E}">
        <p14:creationId xmlns:p14="http://schemas.microsoft.com/office/powerpoint/2010/main" val="37238756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none"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none"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pic>
        <p:nvPicPr>
          <p:cNvPr id="85" name="Google Shape;85;p13"/>
          <p:cNvPicPr preferRelativeResize="0"/>
          <p:nvPr/>
        </p:nvPicPr>
        <p:blipFill rotWithShape="1">
          <a:blip r:embed="rId11">
            <a:alphaModFix/>
          </a:blip>
          <a:srcRect/>
          <a:stretch/>
        </p:blipFill>
        <p:spPr>
          <a:xfrm>
            <a:off x="4442885" y="1"/>
            <a:ext cx="7749116" cy="6837363"/>
          </a:xfrm>
          <a:prstGeom prst="rect">
            <a:avLst/>
          </a:prstGeom>
          <a:noFill/>
          <a:ln>
            <a:noFill/>
          </a:ln>
        </p:spPr>
      </p:pic>
      <p:sp>
        <p:nvSpPr>
          <p:cNvPr id="86" name="Google Shape;86;p13"/>
          <p:cNvSpPr txBox="1">
            <a:spLocks noGrp="1"/>
          </p:cNvSpPr>
          <p:nvPr>
            <p:ph type="title"/>
          </p:nvPr>
        </p:nvSpPr>
        <p:spPr>
          <a:xfrm>
            <a:off x="2927352" y="365125"/>
            <a:ext cx="8655049" cy="7747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3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32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2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2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2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32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32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32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3200" b="0" i="0" u="none" strike="noStrike" cap="none">
                <a:solidFill>
                  <a:schemeClr val="dk1"/>
                </a:solidFill>
                <a:latin typeface="Arial"/>
                <a:ea typeface="Arial"/>
                <a:cs typeface="Arial"/>
                <a:sym typeface="Arial"/>
              </a:defRPr>
            </a:lvl9pPr>
          </a:lstStyle>
          <a:p>
            <a:endParaRPr/>
          </a:p>
        </p:txBody>
      </p:sp>
      <p:sp>
        <p:nvSpPr>
          <p:cNvPr id="87" name="Google Shape;87;p13"/>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400"/>
              </a:spcBef>
              <a:spcAft>
                <a:spcPts val="0"/>
              </a:spcAft>
              <a:buSzPts val="1400"/>
              <a:buNone/>
              <a:defRPr sz="20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8" name="Google Shape;88;p13"/>
          <p:cNvSpPr txBox="1">
            <a:spLocks noGrp="1"/>
          </p:cNvSpPr>
          <p:nvPr>
            <p:ph type="dt" idx="10"/>
          </p:nvPr>
        </p:nvSpPr>
        <p:spPr>
          <a:xfrm>
            <a:off x="609600" y="6211889"/>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9" name="Google Shape;89;p13"/>
          <p:cNvSpPr txBox="1">
            <a:spLocks noGrp="1"/>
          </p:cNvSpPr>
          <p:nvPr>
            <p:ph type="ftr" idx="11"/>
          </p:nvPr>
        </p:nvSpPr>
        <p:spPr>
          <a:xfrm>
            <a:off x="4165600" y="6211889"/>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0" name="Google Shape;90;p13"/>
          <p:cNvSpPr txBox="1">
            <a:spLocks noGrp="1"/>
          </p:cNvSpPr>
          <p:nvPr>
            <p:ph type="sldNum" idx="12"/>
          </p:nvPr>
        </p:nvSpPr>
        <p:spPr>
          <a:xfrm>
            <a:off x="8737600" y="6211889"/>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98989"/>
                </a:solidFill>
                <a:latin typeface="Calibri"/>
                <a:ea typeface="Calibri"/>
                <a:cs typeface="Calibri"/>
                <a:sym typeface="Calibri"/>
              </a:defRPr>
            </a:lvl1pPr>
            <a:lvl2pPr marL="0" marR="0" lvl="1" indent="0" algn="r" rtl="0">
              <a:spcBef>
                <a:spcPts val="0"/>
              </a:spcBef>
              <a:buNone/>
              <a:defRPr sz="1200" b="0" i="0" u="none" strike="noStrike" cap="none">
                <a:solidFill>
                  <a:srgbClr val="898989"/>
                </a:solidFill>
                <a:latin typeface="Calibri"/>
                <a:ea typeface="Calibri"/>
                <a:cs typeface="Calibri"/>
                <a:sym typeface="Calibri"/>
              </a:defRPr>
            </a:lvl2pPr>
            <a:lvl3pPr marL="0" marR="0" lvl="2" indent="0" algn="r" rtl="0">
              <a:spcBef>
                <a:spcPts val="0"/>
              </a:spcBef>
              <a:buNone/>
              <a:defRPr sz="1200" b="0" i="0" u="none" strike="noStrike" cap="none">
                <a:solidFill>
                  <a:srgbClr val="898989"/>
                </a:solidFill>
                <a:latin typeface="Calibri"/>
                <a:ea typeface="Calibri"/>
                <a:cs typeface="Calibri"/>
                <a:sym typeface="Calibri"/>
              </a:defRPr>
            </a:lvl3pPr>
            <a:lvl4pPr marL="0" marR="0" lvl="3" indent="0" algn="r" rtl="0">
              <a:spcBef>
                <a:spcPts val="0"/>
              </a:spcBef>
              <a:buNone/>
              <a:defRPr sz="1200" b="0" i="0" u="none" strike="noStrike" cap="none">
                <a:solidFill>
                  <a:srgbClr val="898989"/>
                </a:solidFill>
                <a:latin typeface="Calibri"/>
                <a:ea typeface="Calibri"/>
                <a:cs typeface="Calibri"/>
                <a:sym typeface="Calibri"/>
              </a:defRPr>
            </a:lvl4pPr>
            <a:lvl5pPr marL="0" marR="0" lvl="4" indent="0" algn="r" rtl="0">
              <a:spcBef>
                <a:spcPts val="0"/>
              </a:spcBef>
              <a:buNone/>
              <a:defRPr sz="1200" b="0" i="0" u="none" strike="noStrike" cap="none">
                <a:solidFill>
                  <a:srgbClr val="898989"/>
                </a:solidFill>
                <a:latin typeface="Calibri"/>
                <a:ea typeface="Calibri"/>
                <a:cs typeface="Calibri"/>
                <a:sym typeface="Calibri"/>
              </a:defRPr>
            </a:lvl5pPr>
            <a:lvl6pPr marL="0" marR="0" lvl="5" indent="0" algn="r" rtl="0">
              <a:spcBef>
                <a:spcPts val="0"/>
              </a:spcBef>
              <a:buNone/>
              <a:defRPr sz="1200" b="0" i="0" u="none" strike="noStrike" cap="none">
                <a:solidFill>
                  <a:srgbClr val="898989"/>
                </a:solidFill>
                <a:latin typeface="Calibri"/>
                <a:ea typeface="Calibri"/>
                <a:cs typeface="Calibri"/>
                <a:sym typeface="Calibri"/>
              </a:defRPr>
            </a:lvl6pPr>
            <a:lvl7pPr marL="0" marR="0" lvl="6" indent="0" algn="r" rtl="0">
              <a:spcBef>
                <a:spcPts val="0"/>
              </a:spcBef>
              <a:buNone/>
              <a:defRPr sz="1200" b="0" i="0" u="none" strike="noStrike" cap="none">
                <a:solidFill>
                  <a:srgbClr val="898989"/>
                </a:solidFill>
                <a:latin typeface="Calibri"/>
                <a:ea typeface="Calibri"/>
                <a:cs typeface="Calibri"/>
                <a:sym typeface="Calibri"/>
              </a:defRPr>
            </a:lvl7pPr>
            <a:lvl8pPr marL="0" marR="0" lvl="7" indent="0" algn="r" rtl="0">
              <a:spcBef>
                <a:spcPts val="0"/>
              </a:spcBef>
              <a:buNone/>
              <a:defRPr sz="1200" b="0" i="0" u="none" strike="noStrike" cap="none">
                <a:solidFill>
                  <a:srgbClr val="898989"/>
                </a:solidFill>
                <a:latin typeface="Calibri"/>
                <a:ea typeface="Calibri"/>
                <a:cs typeface="Calibri"/>
                <a:sym typeface="Calibri"/>
              </a:defRPr>
            </a:lvl8pPr>
            <a:lvl9pPr marL="0" marR="0" lvl="8" indent="0" algn="r" rtl="0">
              <a:spcBef>
                <a:spcPts val="0"/>
              </a:spcBef>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pic>
        <p:nvPicPr>
          <p:cNvPr id="91" name="Google Shape;91;p13"/>
          <p:cNvPicPr preferRelativeResize="0"/>
          <p:nvPr/>
        </p:nvPicPr>
        <p:blipFill rotWithShape="1">
          <a:blip r:embed="rId12">
            <a:alphaModFix/>
          </a:blip>
          <a:srcRect/>
          <a:stretch/>
        </p:blipFill>
        <p:spPr>
          <a:xfrm>
            <a:off x="609601" y="260351"/>
            <a:ext cx="1892300" cy="879475"/>
          </a:xfrm>
          <a:prstGeom prst="rect">
            <a:avLst/>
          </a:prstGeom>
          <a:noFill/>
          <a:ln>
            <a:noFill/>
          </a:ln>
        </p:spPr>
      </p:pic>
    </p:spTree>
    <p:extLst>
      <p:ext uri="{BB962C8B-B14F-4D97-AF65-F5344CB8AC3E}">
        <p14:creationId xmlns:p14="http://schemas.microsoft.com/office/powerpoint/2010/main" val="741067574"/>
      </p:ext>
    </p:extLst>
  </p:cSld>
  <p:clrMap bg1="lt1" tx1="dk1" bg2="dk2" tx2="lt2" accent1="accent1" accent2="accent2" accent3="accent3" accent4="accent4" accent5="accent5" accent6="accent6" hlink="hlink" folHlink="folHlink"/>
  <p:sldLayoutIdLst>
    <p:sldLayoutId id="2147483691"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6"/>
        <p:cNvGrpSpPr/>
        <p:nvPr/>
      </p:nvGrpSpPr>
      <p:grpSpPr>
        <a:xfrm>
          <a:off x="0" y="0"/>
          <a:ext cx="0" cy="0"/>
          <a:chOff x="0" y="0"/>
          <a:chExt cx="0" cy="0"/>
        </a:xfrm>
      </p:grpSpPr>
      <p:sp>
        <p:nvSpPr>
          <p:cNvPr id="237" name="Google Shape;237;p3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8" name="Google Shape;238;p37"/>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9" name="Google Shape;239;p3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0" name="Google Shape;240;p3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1" name="Google Shape;241;p3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3523394713"/>
      </p:ext>
    </p:extLst>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docs.google.com/document/d/1oX3_KFqbaUJ86Zw6MgIZ7dJ-0dwvNKQp/edit?usp=sharing&amp;ouid=109865895238011340076&amp;rtpof=true&amp;sd=true"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jpeg"/><Relationship Id="rId3" Type="http://schemas.openxmlformats.org/officeDocument/2006/relationships/image" Target="../media/image26.png"/><Relationship Id="rId7" Type="http://schemas.openxmlformats.org/officeDocument/2006/relationships/image" Target="../media/image30.jpe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image" Target="../media/image25.jpeg"/><Relationship Id="rId16"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jpe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tiff"/><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g"/><Relationship Id="rId7" Type="http://schemas.openxmlformats.org/officeDocument/2006/relationships/image" Target="../media/image12.png"/><Relationship Id="rId12" Type="http://schemas.openxmlformats.org/officeDocument/2006/relationships/image" Target="../media/image17.jpg"/><Relationship Id="rId2" Type="http://schemas.openxmlformats.org/officeDocument/2006/relationships/image" Target="../media/image7.jpg"/><Relationship Id="rId1" Type="http://schemas.openxmlformats.org/officeDocument/2006/relationships/slideLayout" Target="../slideLayouts/slideLayout6.xml"/><Relationship Id="rId6" Type="http://schemas.openxmlformats.org/officeDocument/2006/relationships/image" Target="../media/image11.jpg"/><Relationship Id="rId11" Type="http://schemas.openxmlformats.org/officeDocument/2006/relationships/image" Target="../media/image16.jpeg"/><Relationship Id="rId5" Type="http://schemas.openxmlformats.org/officeDocument/2006/relationships/image" Target="../media/image10.jpg"/><Relationship Id="rId10" Type="http://schemas.openxmlformats.org/officeDocument/2006/relationships/image" Target="../media/image15.jpg"/><Relationship Id="rId4" Type="http://schemas.openxmlformats.org/officeDocument/2006/relationships/image" Target="../media/image9.jpg"/><Relationship Id="rId9" Type="http://schemas.openxmlformats.org/officeDocument/2006/relationships/image" Target="../media/image1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8F76D-8ADA-5130-EF3E-806B2061FC58}"/>
              </a:ext>
            </a:extLst>
          </p:cNvPr>
          <p:cNvSpPr>
            <a:spLocks noGrp="1"/>
          </p:cNvSpPr>
          <p:nvPr>
            <p:ph type="ctrTitle"/>
          </p:nvPr>
        </p:nvSpPr>
        <p:spPr>
          <a:xfrm>
            <a:off x="2051276" y="3429000"/>
            <a:ext cx="8689976" cy="1372142"/>
          </a:xfrm>
        </p:spPr>
        <p:txBody>
          <a:bodyPr/>
          <a:lstStyle/>
          <a:p>
            <a:r>
              <a:rPr lang="en-ZA" dirty="0"/>
              <a:t>Annual General meeting</a:t>
            </a:r>
          </a:p>
        </p:txBody>
      </p:sp>
      <p:sp>
        <p:nvSpPr>
          <p:cNvPr id="3" name="Subtitle 2">
            <a:extLst>
              <a:ext uri="{FF2B5EF4-FFF2-40B4-BE49-F238E27FC236}">
                <a16:creationId xmlns:a16="http://schemas.microsoft.com/office/drawing/2014/main" id="{A42579D6-4862-FB80-27D9-0020C0BAFA39}"/>
              </a:ext>
            </a:extLst>
          </p:cNvPr>
          <p:cNvSpPr>
            <a:spLocks noGrp="1"/>
          </p:cNvSpPr>
          <p:nvPr>
            <p:ph type="subTitle" idx="1"/>
          </p:nvPr>
        </p:nvSpPr>
        <p:spPr>
          <a:xfrm>
            <a:off x="2259237" y="4801142"/>
            <a:ext cx="8689976" cy="822416"/>
          </a:xfrm>
        </p:spPr>
        <p:txBody>
          <a:bodyPr>
            <a:normAutofit fontScale="85000" lnSpcReduction="20000"/>
          </a:bodyPr>
          <a:lstStyle/>
          <a:p>
            <a:r>
              <a:rPr lang="en-ZA" dirty="0"/>
              <a:t>Presented at the 8</a:t>
            </a:r>
            <a:r>
              <a:rPr lang="en-ZA" baseline="30000" dirty="0"/>
              <a:t>th</a:t>
            </a:r>
            <a:r>
              <a:rPr lang="en-ZA" dirty="0"/>
              <a:t> biennial SAMEA Conference in </a:t>
            </a:r>
            <a:r>
              <a:rPr lang="en-ZA" dirty="0" err="1"/>
              <a:t>sandton</a:t>
            </a:r>
            <a:r>
              <a:rPr lang="en-ZA" dirty="0"/>
              <a:t>, and Virtually</a:t>
            </a:r>
          </a:p>
          <a:p>
            <a:r>
              <a:rPr lang="en-ZA" dirty="0"/>
              <a:t>22 September 2022</a:t>
            </a:r>
          </a:p>
        </p:txBody>
      </p:sp>
      <p:pic>
        <p:nvPicPr>
          <p:cNvPr id="5" name="Picture 4">
            <a:extLst>
              <a:ext uri="{FF2B5EF4-FFF2-40B4-BE49-F238E27FC236}">
                <a16:creationId xmlns:a16="http://schemas.microsoft.com/office/drawing/2014/main" id="{99894881-FE5F-3935-8DE5-F79183DEFC38}"/>
              </a:ext>
            </a:extLst>
          </p:cNvPr>
          <p:cNvPicPr>
            <a:picLocks noChangeAspect="1"/>
          </p:cNvPicPr>
          <p:nvPr/>
        </p:nvPicPr>
        <p:blipFill rotWithShape="1">
          <a:blip r:embed="rId2">
            <a:extLst>
              <a:ext uri="{28A0092B-C50C-407E-A947-70E740481C1C}">
                <a14:useLocalDpi xmlns:a14="http://schemas.microsoft.com/office/drawing/2010/main" val="0"/>
              </a:ext>
            </a:extLst>
          </a:blip>
          <a:srcRect l="36234" r="44763"/>
          <a:stretch/>
        </p:blipFill>
        <p:spPr>
          <a:xfrm rot="10800000">
            <a:off x="0" y="0"/>
            <a:ext cx="1843314" cy="6858000"/>
          </a:xfrm>
          <a:prstGeom prst="rect">
            <a:avLst/>
          </a:prstGeom>
        </p:spPr>
      </p:pic>
    </p:spTree>
    <p:extLst>
      <p:ext uri="{BB962C8B-B14F-4D97-AF65-F5344CB8AC3E}">
        <p14:creationId xmlns:p14="http://schemas.microsoft.com/office/powerpoint/2010/main" val="9259879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33D1F-F296-25A9-847B-EE2B2B8F5B06}"/>
              </a:ext>
            </a:extLst>
          </p:cNvPr>
          <p:cNvSpPr>
            <a:spLocks noGrp="1"/>
          </p:cNvSpPr>
          <p:nvPr>
            <p:ph type="title"/>
          </p:nvPr>
        </p:nvSpPr>
        <p:spPr>
          <a:xfrm>
            <a:off x="913774" y="689637"/>
            <a:ext cx="10364451" cy="955593"/>
          </a:xfrm>
        </p:spPr>
        <p:txBody>
          <a:bodyPr>
            <a:normAutofit fontScale="90000"/>
          </a:bodyPr>
          <a:lstStyle/>
          <a:p>
            <a:r>
              <a:rPr lang="en-ZA" dirty="0"/>
              <a:t>Building a stronger organisation</a:t>
            </a:r>
            <a:br>
              <a:rPr lang="en-ZA" dirty="0"/>
            </a:br>
            <a:r>
              <a:rPr lang="en-ZA" sz="2700" dirty="0">
                <a:solidFill>
                  <a:srgbClr val="C00000"/>
                </a:solidFill>
              </a:rPr>
              <a:t>Operations Lead</a:t>
            </a:r>
            <a:br>
              <a:rPr lang="en-ZA" sz="2700" dirty="0">
                <a:solidFill>
                  <a:srgbClr val="C00000"/>
                </a:solidFill>
              </a:rPr>
            </a:br>
            <a:r>
              <a:rPr lang="en-ZA" sz="2700" cap="none" dirty="0"/>
              <a:t>New EXCO portfolio established in 2022 to support SAMEA’s growth </a:t>
            </a:r>
            <a:br>
              <a:rPr lang="en-ZA" sz="2700" cap="none" dirty="0"/>
            </a:br>
            <a:endParaRPr lang="en-ZA" dirty="0">
              <a:solidFill>
                <a:srgbClr val="C00000"/>
              </a:solidFill>
            </a:endParaRPr>
          </a:p>
        </p:txBody>
      </p:sp>
      <p:sp>
        <p:nvSpPr>
          <p:cNvPr id="3" name="Content Placeholder 2">
            <a:extLst>
              <a:ext uri="{FF2B5EF4-FFF2-40B4-BE49-F238E27FC236}">
                <a16:creationId xmlns:a16="http://schemas.microsoft.com/office/drawing/2014/main" id="{B424CA13-1357-74B0-6F5B-36F6B94A6628}"/>
              </a:ext>
            </a:extLst>
          </p:cNvPr>
          <p:cNvSpPr>
            <a:spLocks noGrp="1"/>
          </p:cNvSpPr>
          <p:nvPr>
            <p:ph sz="quarter" idx="13"/>
          </p:nvPr>
        </p:nvSpPr>
        <p:spPr>
          <a:xfrm>
            <a:off x="812174" y="2052320"/>
            <a:ext cx="10363826" cy="4426921"/>
          </a:xfrm>
        </p:spPr>
        <p:txBody>
          <a:bodyPr numCol="2">
            <a:normAutofit/>
          </a:bodyPr>
          <a:lstStyle/>
          <a:p>
            <a:pPr marL="0" indent="0">
              <a:buNone/>
            </a:pPr>
            <a:r>
              <a:rPr lang="en-ZA" b="1" dirty="0"/>
              <a:t>2022 Highlights</a:t>
            </a:r>
          </a:p>
          <a:p>
            <a:r>
              <a:rPr lang="en-ZA" dirty="0"/>
              <a:t>Recruitment.</a:t>
            </a:r>
          </a:p>
          <a:p>
            <a:r>
              <a:rPr lang="en-ZA" dirty="0"/>
              <a:t>Secretariat staff – a strong team.</a:t>
            </a:r>
          </a:p>
          <a:p>
            <a:r>
              <a:rPr lang="en-ZA" dirty="0"/>
              <a:t>Strengthening operations. </a:t>
            </a:r>
          </a:p>
          <a:p>
            <a:r>
              <a:rPr lang="en-ZA" dirty="0"/>
              <a:t>Defining &amp; documenting organisational procedures (timekeeping, leave, exit interview, probation review).</a:t>
            </a:r>
          </a:p>
          <a:p>
            <a:r>
              <a:rPr lang="en-ZA" dirty="0"/>
              <a:t>Developing a leave policy.</a:t>
            </a:r>
          </a:p>
          <a:p>
            <a:endParaRPr lang="en-ZA" dirty="0"/>
          </a:p>
          <a:p>
            <a:pPr marL="0" indent="0">
              <a:buNone/>
            </a:pPr>
            <a:r>
              <a:rPr lang="en-ZA" b="1" dirty="0"/>
              <a:t>Looking ahead to 2023</a:t>
            </a:r>
          </a:p>
          <a:p>
            <a:r>
              <a:rPr lang="en-ZA" dirty="0"/>
              <a:t>Formalise appointment of an occasional HR advisor.</a:t>
            </a:r>
          </a:p>
          <a:p>
            <a:r>
              <a:rPr lang="en-ZA" dirty="0"/>
              <a:t>Continuing defining &amp; documenting organisational procedures in line with priorities. </a:t>
            </a:r>
          </a:p>
          <a:p>
            <a:r>
              <a:rPr lang="en-ZA" dirty="0"/>
              <a:t>Review organisational templates. </a:t>
            </a:r>
          </a:p>
          <a:p>
            <a:r>
              <a:rPr lang="en-ZA" dirty="0"/>
              <a:t>Knowledge management.</a:t>
            </a:r>
          </a:p>
          <a:p>
            <a:pPr marL="0" indent="0">
              <a:buNone/>
            </a:pPr>
            <a:endParaRPr lang="en-ZA" dirty="0"/>
          </a:p>
          <a:p>
            <a:pPr marL="0" indent="0">
              <a:buNone/>
            </a:pPr>
            <a:endParaRPr lang="en-ZA" dirty="0"/>
          </a:p>
        </p:txBody>
      </p:sp>
    </p:spTree>
    <p:extLst>
      <p:ext uri="{BB962C8B-B14F-4D97-AF65-F5344CB8AC3E}">
        <p14:creationId xmlns:p14="http://schemas.microsoft.com/office/powerpoint/2010/main" val="14277610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B78DF37-AA4A-A7EE-8D02-5E9E95504435}"/>
              </a:ext>
            </a:extLst>
          </p:cNvPr>
          <p:cNvPicPr>
            <a:picLocks noGrp="1" noChangeAspect="1"/>
          </p:cNvPicPr>
          <p:nvPr>
            <p:ph sz="quarter" idx="13"/>
          </p:nvPr>
        </p:nvPicPr>
        <p:blipFill>
          <a:blip r:embed="rId2"/>
          <a:stretch>
            <a:fillRect/>
          </a:stretch>
        </p:blipFill>
        <p:spPr>
          <a:xfrm>
            <a:off x="1005841" y="357220"/>
            <a:ext cx="9901646" cy="5570051"/>
          </a:xfrm>
          <a:prstGeom prst="rect">
            <a:avLst/>
          </a:prstGeom>
        </p:spPr>
      </p:pic>
    </p:spTree>
    <p:extLst>
      <p:ext uri="{BB962C8B-B14F-4D97-AF65-F5344CB8AC3E}">
        <p14:creationId xmlns:p14="http://schemas.microsoft.com/office/powerpoint/2010/main" val="2835740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8047-6DCA-0BA0-8789-4043C92A28BE}"/>
              </a:ext>
            </a:extLst>
          </p:cNvPr>
          <p:cNvSpPr>
            <a:spLocks noGrp="1"/>
          </p:cNvSpPr>
          <p:nvPr>
            <p:ph type="title"/>
          </p:nvPr>
        </p:nvSpPr>
        <p:spPr/>
        <p:txBody>
          <a:bodyPr/>
          <a:lstStyle/>
          <a:p>
            <a:r>
              <a:rPr lang="en-ZA" dirty="0"/>
              <a:t>SAMEA REview</a:t>
            </a:r>
          </a:p>
        </p:txBody>
      </p:sp>
      <p:sp>
        <p:nvSpPr>
          <p:cNvPr id="3" name="Content Placeholder 2">
            <a:extLst>
              <a:ext uri="{FF2B5EF4-FFF2-40B4-BE49-F238E27FC236}">
                <a16:creationId xmlns:a16="http://schemas.microsoft.com/office/drawing/2014/main" id="{DC34D27C-CD5C-5F74-5624-9D95F6B03975}"/>
              </a:ext>
            </a:extLst>
          </p:cNvPr>
          <p:cNvSpPr>
            <a:spLocks noGrp="1"/>
          </p:cNvSpPr>
          <p:nvPr>
            <p:ph sz="quarter" idx="13"/>
          </p:nvPr>
        </p:nvSpPr>
        <p:spPr/>
        <p:txBody>
          <a:bodyPr>
            <a:normAutofit fontScale="47500" lnSpcReduction="20000"/>
          </a:bodyPr>
          <a:lstStyle/>
          <a:p>
            <a:pPr marL="0" marR="0" lvl="0" indent="0" algn="l" defTabSz="914400" rtl="0" eaLnBrk="1" fontAlgn="auto" latinLnBrk="0" hangingPunct="1">
              <a:lnSpc>
                <a:spcPct val="120000"/>
              </a:lnSpc>
              <a:spcBef>
                <a:spcPts val="1000"/>
              </a:spcBef>
              <a:spcAft>
                <a:spcPts val="0"/>
              </a:spcAft>
              <a:buClr>
                <a:prstClr val="black"/>
              </a:buClr>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Rationale &amp; process</a:t>
            </a:r>
          </a:p>
          <a:p>
            <a:pPr marL="457200" marR="0" lvl="0" indent="-317500" algn="l" defTabSz="914400" rtl="0" eaLnBrk="1" fontAlgn="auto" latinLnBrk="0" hangingPunct="1">
              <a:lnSpc>
                <a:spcPct val="120000"/>
              </a:lnSpc>
              <a:spcBef>
                <a:spcPts val="0"/>
              </a:spcBef>
              <a:spcAft>
                <a:spcPts val="0"/>
              </a:spcAft>
              <a:buClr>
                <a:prstClr val="black"/>
              </a:buClr>
              <a:buSzPts val="1400"/>
              <a:buFont typeface="Arial" panose="020B0604020202020204" pitchFamily="34" charset="0"/>
              <a:buChar char="●"/>
              <a:tabLst/>
              <a:defRPr/>
            </a:pPr>
            <a:r>
              <a:rPr kumimoji="0" lang="en-US" sz="4000" b="0" i="1" u="none" strike="noStrike" kern="1200" cap="none" spc="0" normalizeH="0" baseline="0" noProof="0" dirty="0">
                <a:ln>
                  <a:noFill/>
                </a:ln>
                <a:solidFill>
                  <a:srgbClr val="898989"/>
                </a:solidFill>
                <a:effectLst/>
                <a:uLnTx/>
                <a:uFillTx/>
                <a:latin typeface="Calibri" panose="020F0502020204030204" pitchFamily="34" charset="0"/>
                <a:ea typeface="Gill Sans"/>
                <a:cs typeface="Calibri" panose="020F0502020204030204" pitchFamily="34" charset="0"/>
                <a:sym typeface="Gill Sans"/>
              </a:rPr>
              <a:t>An external strategic review was last conducted in 2015 (by a legacy board member) and an internal review (membership survey) was conducted by the SAMEA Board in 2016/2017. The COVID-19 pandemic, has seen seismic shifts in the way that work is planned, organised and undertaken; M&amp;E work is no exception. </a:t>
            </a:r>
            <a:endParaRPr kumimoji="0" lang="en-US" sz="5700" b="0" i="1" u="none" strike="noStrike" kern="1200" cap="none" spc="0" normalizeH="0" baseline="0" noProof="0" dirty="0">
              <a:ln>
                <a:noFill/>
              </a:ln>
              <a:solidFill>
                <a:srgbClr val="898989"/>
              </a:solidFill>
              <a:effectLst/>
              <a:uLnTx/>
              <a:uFillTx/>
              <a:latin typeface="Calibri" panose="020F0502020204030204" pitchFamily="34" charset="0"/>
              <a:ea typeface="Gill Sans"/>
              <a:cs typeface="Calibri" panose="020F0502020204030204" pitchFamily="34" charset="0"/>
              <a:sym typeface="Gill Sans"/>
            </a:endParaRPr>
          </a:p>
          <a:p>
            <a:pPr marL="457200" marR="0" lvl="0" indent="-317500" algn="l" defTabSz="914400" rtl="0" eaLnBrk="1" fontAlgn="auto" latinLnBrk="0" hangingPunct="1">
              <a:lnSpc>
                <a:spcPct val="120000"/>
              </a:lnSpc>
              <a:spcBef>
                <a:spcPts val="0"/>
              </a:spcBef>
              <a:spcAft>
                <a:spcPts val="0"/>
              </a:spcAft>
              <a:buClr>
                <a:prstClr val="black"/>
              </a:buClr>
              <a:buSzPts val="1400"/>
              <a:buFont typeface="Arial" panose="020B0604020202020204" pitchFamily="34" charset="0"/>
              <a:buChar char="●"/>
              <a:tabLst/>
              <a:defRPr/>
            </a:pPr>
            <a:r>
              <a:rPr kumimoji="0" lang="en-US" sz="4000" b="0" i="0" u="sng" strike="noStrike" kern="1200" cap="none" spc="0" normalizeH="0" baseline="0" noProof="0" dirty="0">
                <a:ln>
                  <a:noFill/>
                </a:ln>
                <a:solidFill>
                  <a:srgbClr val="56BCFE"/>
                </a:solidFill>
                <a:effectLst/>
                <a:uLnTx/>
                <a:uFillTx/>
                <a:latin typeface="Calibri" panose="020F0502020204030204" pitchFamily="34" charset="0"/>
                <a:ea typeface="Gill Sans"/>
                <a:cs typeface="Calibri" panose="020F0502020204030204" pitchFamily="34" charset="0"/>
                <a:sym typeface="Gill Sans"/>
                <a:hlinkClick r:id="rId2"/>
              </a:rPr>
              <a:t>Terms of Reference</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Gill Sans"/>
                <a:cs typeface="Calibri" panose="020F0502020204030204" pitchFamily="34" charset="0"/>
                <a:sym typeface="Gill Sans"/>
              </a:rPr>
              <a:t> finalised April 2021.</a:t>
            </a:r>
          </a:p>
          <a:p>
            <a:pPr marL="457200" marR="0" lvl="0" indent="-317500" algn="l" defTabSz="914400" rtl="0" eaLnBrk="1" fontAlgn="auto" latinLnBrk="0" hangingPunct="1">
              <a:lnSpc>
                <a:spcPct val="120000"/>
              </a:lnSpc>
              <a:spcBef>
                <a:spcPts val="0"/>
              </a:spcBef>
              <a:spcAft>
                <a:spcPts val="0"/>
              </a:spcAft>
              <a:buClr>
                <a:prstClr val="black"/>
              </a:buClr>
              <a:buSzPts val="1400"/>
              <a:buFont typeface="Arial" panose="020B0604020202020204" pitchFamily="34" charset="0"/>
              <a:buChar char="●"/>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Gill Sans"/>
                <a:cs typeface="Calibri" panose="020F0502020204030204" pitchFamily="34" charset="0"/>
                <a:sym typeface="Gill Sans"/>
              </a:rPr>
              <a:t>Conducted by </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Gill Sans"/>
                <a:cs typeface="Calibri" panose="020F0502020204030204" pitchFamily="34" charset="0"/>
                <a:sym typeface="Gill Sans"/>
              </a:rPr>
              <a:t>volunteers</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Gill Sans"/>
                <a:cs typeface="Calibri" panose="020F0502020204030204" pitchFamily="34" charset="0"/>
                <a:sym typeface="Gill Sans"/>
              </a:rPr>
              <a:t> with support from the SAMEA Secretariat. </a:t>
            </a:r>
          </a:p>
          <a:p>
            <a:pPr marL="457200" marR="0" lvl="0" indent="-317500" algn="l" defTabSz="914400" rtl="0" eaLnBrk="1" fontAlgn="auto" latinLnBrk="0" hangingPunct="1">
              <a:lnSpc>
                <a:spcPct val="120000"/>
              </a:lnSpc>
              <a:spcBef>
                <a:spcPts val="0"/>
              </a:spcBef>
              <a:spcAft>
                <a:spcPts val="0"/>
              </a:spcAft>
              <a:buClr>
                <a:prstClr val="black"/>
              </a:buClr>
              <a:buSzPts val="1400"/>
              <a:buFont typeface="Arial" panose="020B0604020202020204" pitchFamily="34" charset="0"/>
              <a:buChar char="●"/>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Sample</a:t>
            </a:r>
          </a:p>
          <a:p>
            <a:pPr marL="914400" marR="0" lvl="1" indent="-342900" algn="l" defTabSz="914400" rtl="0" eaLnBrk="1" fontAlgn="auto" latinLnBrk="0" hangingPunct="1">
              <a:lnSpc>
                <a:spcPct val="100000"/>
              </a:lnSpc>
              <a:spcBef>
                <a:spcPts val="0"/>
              </a:spcBef>
              <a:spcAft>
                <a:spcPts val="0"/>
              </a:spcAft>
              <a:buClr>
                <a:prstClr val="black"/>
              </a:buClr>
              <a:buSzPts val="1800"/>
              <a:buFont typeface="Calibri"/>
              <a:buChar char="-"/>
              <a:tabLst/>
              <a:defRPr/>
            </a:pPr>
            <a:r>
              <a:rPr kumimoji="0" lang="en-US" sz="3600" b="0" i="0" u="none" strike="noStrike" kern="1200" cap="none" spc="0" normalizeH="0" baseline="0" noProof="0" dirty="0">
                <a:ln>
                  <a:noFill/>
                </a:ln>
                <a:solidFill>
                  <a:prstClr val="black"/>
                </a:solidFill>
                <a:effectLst/>
                <a:uLnTx/>
                <a:uFillTx/>
                <a:latin typeface="Tw Cen MT" panose="020B0602020104020603"/>
                <a:ea typeface="+mn-ea"/>
                <a:cs typeface="+mn-cs"/>
              </a:rPr>
              <a:t>Survey (173 responses)</a:t>
            </a:r>
          </a:p>
          <a:p>
            <a:pPr marL="914400" marR="0" lvl="1" indent="-342900" algn="l" defTabSz="914400" rtl="0" eaLnBrk="1" fontAlgn="auto" latinLnBrk="0" hangingPunct="1">
              <a:lnSpc>
                <a:spcPct val="100000"/>
              </a:lnSpc>
              <a:spcBef>
                <a:spcPts val="0"/>
              </a:spcBef>
              <a:spcAft>
                <a:spcPts val="0"/>
              </a:spcAft>
              <a:buClr>
                <a:prstClr val="black"/>
              </a:buClr>
              <a:buSzPts val="1800"/>
              <a:buFont typeface="Calibri"/>
              <a:buChar char="-"/>
              <a:tabLst/>
              <a:defRPr/>
            </a:pPr>
            <a:r>
              <a:rPr kumimoji="0" lang="en-US" sz="3600" b="0" i="0" u="none" strike="noStrike" kern="1200" cap="none" spc="0" normalizeH="0" baseline="0" noProof="0" dirty="0">
                <a:ln>
                  <a:noFill/>
                </a:ln>
                <a:solidFill>
                  <a:prstClr val="black"/>
                </a:solidFill>
                <a:effectLst/>
                <a:uLnTx/>
                <a:uFillTx/>
                <a:latin typeface="Tw Cen MT" panose="020B0602020104020603"/>
                <a:ea typeface="+mn-ea"/>
                <a:cs typeface="+mn-cs"/>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Membership Profile analysis  </a:t>
            </a:r>
          </a:p>
          <a:p>
            <a:pPr marL="914400" marR="0" lvl="1" indent="-342900" algn="l" defTabSz="914400" rtl="0" eaLnBrk="1" fontAlgn="auto" latinLnBrk="0" hangingPunct="1">
              <a:lnSpc>
                <a:spcPct val="100000"/>
              </a:lnSpc>
              <a:spcBef>
                <a:spcPts val="0"/>
              </a:spcBef>
              <a:spcAft>
                <a:spcPts val="0"/>
              </a:spcAft>
              <a:buClr>
                <a:prstClr val="black"/>
              </a:buClr>
              <a:buSzPts val="1800"/>
              <a:buFont typeface="Calibri"/>
              <a:buChar char="-"/>
              <a:tabLst/>
              <a:defRPr/>
            </a:pPr>
            <a:r>
              <a:rPr kumimoji="0" lang="en-US" sz="3600" b="0" i="0" u="none" strike="noStrike" kern="1200" cap="none" spc="0" normalizeH="0" baseline="0" noProof="0" dirty="0">
                <a:ln>
                  <a:noFill/>
                </a:ln>
                <a:solidFill>
                  <a:prstClr val="black"/>
                </a:solidFill>
                <a:effectLst/>
                <a:uLnTx/>
                <a:uFillTx/>
                <a:latin typeface="Tw Cen MT" panose="020B0602020104020603"/>
                <a:ea typeface="+mn-ea"/>
                <a:cs typeface="+mn-cs"/>
              </a:rPr>
              <a:t>Social media analysis</a:t>
            </a:r>
          </a:p>
          <a:p>
            <a:pPr marL="914400" marR="0" lvl="1" indent="-342900" algn="l" defTabSz="914400" rtl="0" eaLnBrk="1" fontAlgn="auto" latinLnBrk="0" hangingPunct="1">
              <a:lnSpc>
                <a:spcPct val="100000"/>
              </a:lnSpc>
              <a:spcBef>
                <a:spcPts val="0"/>
              </a:spcBef>
              <a:spcAft>
                <a:spcPts val="0"/>
              </a:spcAft>
              <a:buClr>
                <a:prstClr val="black"/>
              </a:buClr>
              <a:buSzPts val="1800"/>
              <a:buFont typeface="Calibri"/>
              <a:buChar char="-"/>
              <a:tabLst/>
              <a:defRPr/>
            </a:pPr>
            <a:r>
              <a:rPr kumimoji="0" lang="en-US" sz="3600" b="0" i="0" u="none" strike="noStrike" kern="1200" cap="none" spc="0" normalizeH="0" baseline="0" noProof="0" dirty="0">
                <a:ln>
                  <a:noFill/>
                </a:ln>
                <a:solidFill>
                  <a:prstClr val="black"/>
                </a:solidFill>
                <a:effectLst/>
                <a:uLnTx/>
                <a:uFillTx/>
                <a:latin typeface="Tw Cen MT" panose="020B0602020104020603"/>
                <a:ea typeface="+mn-ea"/>
                <a:cs typeface="+mn-cs"/>
              </a:rPr>
              <a:t>Interviews (11 KIIs &amp; 1 FGD with 15 respondents)</a:t>
            </a:r>
          </a:p>
          <a:p>
            <a:pPr marL="914400" marR="0" lvl="1" indent="-342900" algn="l" defTabSz="914400" rtl="0" eaLnBrk="1" fontAlgn="auto" latinLnBrk="0" hangingPunct="1">
              <a:lnSpc>
                <a:spcPct val="100000"/>
              </a:lnSpc>
              <a:spcBef>
                <a:spcPts val="0"/>
              </a:spcBef>
              <a:spcAft>
                <a:spcPts val="0"/>
              </a:spcAft>
              <a:buClr>
                <a:prstClr val="black"/>
              </a:buClr>
              <a:buSzPts val="1800"/>
              <a:buFont typeface="Calibri"/>
              <a:buChar char="-"/>
              <a:tabLst/>
              <a:defRPr/>
            </a:pPr>
            <a:r>
              <a:rPr kumimoji="0" lang="en-US" sz="3600" b="0" i="0" u="none" strike="noStrike" kern="1200" cap="none" spc="0" normalizeH="0" baseline="0" noProof="0" dirty="0">
                <a:ln>
                  <a:noFill/>
                </a:ln>
                <a:solidFill>
                  <a:prstClr val="black"/>
                </a:solidFill>
                <a:effectLst/>
                <a:uLnTx/>
                <a:uFillTx/>
                <a:latin typeface="Tw Cen MT" panose="020B0602020104020603"/>
                <a:ea typeface="+mn-ea"/>
                <a:cs typeface="+mn-cs"/>
              </a:rPr>
              <a:t>Legacy board members, EE candidates, VOPEs, Members/non-member</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Gill Sans"/>
              <a:cs typeface="Calibri" panose="020F0502020204030204" pitchFamily="34" charset="0"/>
              <a:sym typeface="Gill Sans"/>
            </a:endParaRPr>
          </a:p>
          <a:p>
            <a:pPr marL="457200" marR="0" lvl="0" indent="-317500" algn="l" defTabSz="914400" rtl="0" eaLnBrk="1" fontAlgn="auto" latinLnBrk="0" hangingPunct="1">
              <a:lnSpc>
                <a:spcPct val="120000"/>
              </a:lnSpc>
              <a:spcBef>
                <a:spcPts val="0"/>
              </a:spcBef>
              <a:spcAft>
                <a:spcPts val="0"/>
              </a:spcAft>
              <a:buClr>
                <a:prstClr val="black"/>
              </a:buClr>
              <a:buSzPts val="1400"/>
              <a:buFont typeface="Arial" panose="020B0604020202020204" pitchFamily="34" charset="0"/>
              <a:buChar char="●"/>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Gill Sans"/>
                <a:cs typeface="Calibri" panose="020F0502020204030204" pitchFamily="34" charset="0"/>
                <a:sym typeface="Gill Sans"/>
              </a:rPr>
              <a:t>Preliminary findings (qualitative) presented at strategic planning, December 2021.</a:t>
            </a:r>
          </a:p>
          <a:p>
            <a:pPr marL="457200" marR="0" lvl="0" indent="-317500" algn="l" defTabSz="914400" rtl="0" eaLnBrk="1" fontAlgn="auto" latinLnBrk="0" hangingPunct="1">
              <a:lnSpc>
                <a:spcPct val="120000"/>
              </a:lnSpc>
              <a:spcBef>
                <a:spcPts val="0"/>
              </a:spcBef>
              <a:spcAft>
                <a:spcPts val="0"/>
              </a:spcAft>
              <a:buClr>
                <a:prstClr val="black"/>
              </a:buClr>
              <a:buSzPts val="1400"/>
              <a:buFont typeface="Arial" panose="020B0604020202020204" pitchFamily="34" charset="0"/>
              <a:buChar char="●"/>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Gill Sans"/>
                <a:cs typeface="Calibri" panose="020F0502020204030204" pitchFamily="34" charset="0"/>
                <a:sym typeface="Gill Sans"/>
              </a:rPr>
              <a:t>Preliminary findings (survey) informed conference planning. </a:t>
            </a:r>
          </a:p>
          <a:p>
            <a:endParaRPr lang="en-ZA" dirty="0"/>
          </a:p>
        </p:txBody>
      </p:sp>
    </p:spTree>
    <p:extLst>
      <p:ext uri="{BB962C8B-B14F-4D97-AF65-F5344CB8AC3E}">
        <p14:creationId xmlns:p14="http://schemas.microsoft.com/office/powerpoint/2010/main" val="17200453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29B58-C396-3A36-F822-AF1A142E4A41}"/>
              </a:ext>
            </a:extLst>
          </p:cNvPr>
          <p:cNvSpPr>
            <a:spLocks noGrp="1"/>
          </p:cNvSpPr>
          <p:nvPr>
            <p:ph type="title"/>
          </p:nvPr>
        </p:nvSpPr>
        <p:spPr/>
        <p:txBody>
          <a:bodyPr/>
          <a:lstStyle/>
          <a:p>
            <a:endParaRPr lang="en-ZA"/>
          </a:p>
        </p:txBody>
      </p:sp>
      <p:pic>
        <p:nvPicPr>
          <p:cNvPr id="4" name="Content Placeholder 3">
            <a:extLst>
              <a:ext uri="{FF2B5EF4-FFF2-40B4-BE49-F238E27FC236}">
                <a16:creationId xmlns:a16="http://schemas.microsoft.com/office/drawing/2014/main" id="{26F63CD0-4D13-D56B-A1DD-F2EFD567989D}"/>
              </a:ext>
            </a:extLst>
          </p:cNvPr>
          <p:cNvPicPr>
            <a:picLocks noGrp="1" noChangeAspect="1"/>
          </p:cNvPicPr>
          <p:nvPr>
            <p:ph sz="quarter" idx="13"/>
          </p:nvPr>
        </p:nvPicPr>
        <p:blipFill>
          <a:blip r:embed="rId2"/>
          <a:stretch>
            <a:fillRect/>
          </a:stretch>
        </p:blipFill>
        <p:spPr>
          <a:xfrm>
            <a:off x="600891" y="433251"/>
            <a:ext cx="11482252" cy="6458766"/>
          </a:xfrm>
          <a:prstGeom prst="rect">
            <a:avLst/>
          </a:prstGeom>
        </p:spPr>
      </p:pic>
    </p:spTree>
    <p:extLst>
      <p:ext uri="{BB962C8B-B14F-4D97-AF65-F5344CB8AC3E}">
        <p14:creationId xmlns:p14="http://schemas.microsoft.com/office/powerpoint/2010/main" val="33929194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A4615-A0F9-A681-A56D-AECBDB04E011}"/>
              </a:ext>
            </a:extLst>
          </p:cNvPr>
          <p:cNvSpPr>
            <a:spLocks noGrp="1"/>
          </p:cNvSpPr>
          <p:nvPr>
            <p:ph type="title"/>
          </p:nvPr>
        </p:nvSpPr>
        <p:spPr>
          <a:xfrm>
            <a:off x="913775" y="455957"/>
            <a:ext cx="10364451" cy="948773"/>
          </a:xfrm>
        </p:spPr>
        <p:txBody>
          <a:bodyPr>
            <a:normAutofit fontScale="90000"/>
          </a:bodyPr>
          <a:lstStyle/>
          <a:p>
            <a:r>
              <a:rPr lang="en-ZA" dirty="0"/>
              <a:t>Membership Services and Communications</a:t>
            </a:r>
            <a:br>
              <a:rPr lang="en-ZA" dirty="0"/>
            </a:br>
            <a:endParaRPr lang="en-ZA" dirty="0"/>
          </a:p>
        </p:txBody>
      </p:sp>
      <p:sp>
        <p:nvSpPr>
          <p:cNvPr id="3" name="Content Placeholder 2">
            <a:extLst>
              <a:ext uri="{FF2B5EF4-FFF2-40B4-BE49-F238E27FC236}">
                <a16:creationId xmlns:a16="http://schemas.microsoft.com/office/drawing/2014/main" id="{763146B4-AD78-DC69-49F5-44A487AEBA85}"/>
              </a:ext>
            </a:extLst>
          </p:cNvPr>
          <p:cNvSpPr>
            <a:spLocks noGrp="1"/>
          </p:cNvSpPr>
          <p:nvPr>
            <p:ph sz="quarter" idx="13"/>
          </p:nvPr>
        </p:nvSpPr>
        <p:spPr>
          <a:xfrm>
            <a:off x="914399" y="930343"/>
            <a:ext cx="10363826" cy="4426921"/>
          </a:xfrm>
        </p:spPr>
        <p:txBody>
          <a:bodyPr>
            <a:normAutofit fontScale="25000" lnSpcReduction="20000"/>
          </a:bodyPr>
          <a:lstStyle/>
          <a:p>
            <a:pPr marL="0" indent="0">
              <a:buNone/>
            </a:pPr>
            <a:r>
              <a:rPr lang="en-US" sz="6400" b="1" dirty="0"/>
              <a:t>Strategy for the year</a:t>
            </a:r>
          </a:p>
          <a:p>
            <a:pPr marL="0" indent="0">
              <a:buNone/>
            </a:pPr>
            <a:r>
              <a:rPr lang="en-ZA" sz="6400" dirty="0"/>
              <a:t>Building a stronger organisation by means of:</a:t>
            </a:r>
          </a:p>
          <a:p>
            <a:r>
              <a:rPr lang="en-ZA" sz="6400" dirty="0"/>
              <a:t>Encouraging all members to renew their memberships</a:t>
            </a:r>
          </a:p>
          <a:p>
            <a:r>
              <a:rPr lang="en-ZA" sz="6400" dirty="0"/>
              <a:t>Using a collaborative leadership approach to instil confidence among members so that the SAMEA board represents their interests</a:t>
            </a:r>
          </a:p>
          <a:p>
            <a:r>
              <a:rPr lang="en-ZA" sz="6400" dirty="0"/>
              <a:t>Being responsive to members and trying to assist them as soon as possible</a:t>
            </a:r>
          </a:p>
          <a:p>
            <a:r>
              <a:rPr lang="en-ZA" sz="6400" dirty="0"/>
              <a:t>Offering diverse events so making it a worthwhile experience to our members </a:t>
            </a:r>
            <a:r>
              <a:rPr lang="en-ZA" sz="6400" dirty="0" err="1"/>
              <a:t>eg</a:t>
            </a:r>
            <a:r>
              <a:rPr lang="en-ZA" sz="6400" dirty="0"/>
              <a:t> follow through from the Evaluation Hackathon; EE Immersion Programme</a:t>
            </a:r>
          </a:p>
          <a:p>
            <a:r>
              <a:rPr lang="en-ZA" sz="6400" dirty="0"/>
              <a:t>This year was also about delivering a successful conference</a:t>
            </a:r>
          </a:p>
          <a:p>
            <a:r>
              <a:rPr lang="en-ZA" sz="6400" dirty="0"/>
              <a:t>By maintaining and strengthening communications with SAMEA members and stakeholders </a:t>
            </a:r>
          </a:p>
          <a:p>
            <a:endParaRPr lang="en-US" sz="6400" dirty="0"/>
          </a:p>
          <a:p>
            <a:pPr marL="0" indent="0">
              <a:buNone/>
            </a:pPr>
            <a:r>
              <a:rPr lang="en-ZA" sz="6400" b="1" dirty="0"/>
              <a:t>Highlights</a:t>
            </a:r>
          </a:p>
          <a:p>
            <a:r>
              <a:rPr lang="en-ZA" sz="6400" dirty="0"/>
              <a:t>Widespread marketing of the conference. Conference has attracted over 450 physical and 100 virtual participants</a:t>
            </a:r>
          </a:p>
          <a:p>
            <a:r>
              <a:rPr lang="en-ZA" sz="6400" dirty="0"/>
              <a:t>Effective use of general communications through SAMEA’s regular channels </a:t>
            </a:r>
          </a:p>
          <a:p>
            <a:r>
              <a:rPr lang="en-ZA" sz="6400" dirty="0"/>
              <a:t>Reached out directly to key relevant stakeholders </a:t>
            </a:r>
            <a:r>
              <a:rPr lang="en-ZA" sz="6400" dirty="0" err="1"/>
              <a:t>e.g</a:t>
            </a:r>
            <a:r>
              <a:rPr lang="en-ZA" sz="6400" dirty="0"/>
              <a:t> DPME , UNICEF, members, M&amp;E practitioners and chapters/networks</a:t>
            </a:r>
          </a:p>
          <a:p>
            <a:pPr marL="0" indent="0">
              <a:buNone/>
            </a:pPr>
            <a:r>
              <a:rPr lang="en-ZA" sz="4800" dirty="0"/>
              <a:t>  </a:t>
            </a:r>
          </a:p>
        </p:txBody>
      </p:sp>
    </p:spTree>
    <p:extLst>
      <p:ext uri="{BB962C8B-B14F-4D97-AF65-F5344CB8AC3E}">
        <p14:creationId xmlns:p14="http://schemas.microsoft.com/office/powerpoint/2010/main" val="15500861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D4434-9757-A1F7-589F-5039E1169615}"/>
              </a:ext>
            </a:extLst>
          </p:cNvPr>
          <p:cNvSpPr>
            <a:spLocks noGrp="1"/>
          </p:cNvSpPr>
          <p:nvPr>
            <p:ph type="title"/>
          </p:nvPr>
        </p:nvSpPr>
        <p:spPr/>
        <p:txBody>
          <a:bodyPr>
            <a:normAutofit fontScale="90000"/>
          </a:bodyPr>
          <a:lstStyle/>
          <a:p>
            <a:r>
              <a:rPr lang="en-ZA" dirty="0"/>
              <a:t>Membership services &amp; communications </a:t>
            </a:r>
            <a:r>
              <a:rPr lang="en-ZA" sz="2200" dirty="0"/>
              <a:t>(continued)</a:t>
            </a:r>
          </a:p>
        </p:txBody>
      </p:sp>
      <p:sp>
        <p:nvSpPr>
          <p:cNvPr id="3" name="Content Placeholder 2">
            <a:extLst>
              <a:ext uri="{FF2B5EF4-FFF2-40B4-BE49-F238E27FC236}">
                <a16:creationId xmlns:a16="http://schemas.microsoft.com/office/drawing/2014/main" id="{B05895D5-D046-FC58-3E49-98D5EA2279CD}"/>
              </a:ext>
            </a:extLst>
          </p:cNvPr>
          <p:cNvSpPr>
            <a:spLocks noGrp="1"/>
          </p:cNvSpPr>
          <p:nvPr>
            <p:ph sz="quarter" idx="13"/>
          </p:nvPr>
        </p:nvSpPr>
        <p:spPr/>
        <p:txBody>
          <a:bodyPr>
            <a:normAutofit fontScale="25000" lnSpcReduction="20000"/>
          </a:bodyPr>
          <a:lstStyle/>
          <a:p>
            <a:pPr marL="0" indent="0">
              <a:buNone/>
            </a:pPr>
            <a:r>
              <a:rPr lang="en-ZA" sz="6400" b="1" dirty="0"/>
              <a:t>Stepping up our communications approach by means of:</a:t>
            </a:r>
          </a:p>
          <a:p>
            <a:r>
              <a:rPr lang="en-ZA" sz="6400" dirty="0"/>
              <a:t>Frequent SAMEA newsletters</a:t>
            </a:r>
          </a:p>
          <a:p>
            <a:r>
              <a:rPr lang="en-ZA" sz="6400" dirty="0"/>
              <a:t>Portfolio undertook a comprehensive SAMEA Review. We have valuable info we can use to improve our communications with our members</a:t>
            </a:r>
          </a:p>
          <a:p>
            <a:r>
              <a:rPr lang="en-ZA" sz="6400" dirty="0"/>
              <a:t>Regular website updates and the addition of new webpages e.g. Evaluation Hackathon and EE webpages</a:t>
            </a:r>
          </a:p>
          <a:p>
            <a:pPr marL="0" indent="0">
              <a:buNone/>
            </a:pPr>
            <a:r>
              <a:rPr lang="en-ZA" sz="6400" b="1" dirty="0"/>
              <a:t>Membership statistics</a:t>
            </a:r>
          </a:p>
          <a:p>
            <a:r>
              <a:rPr lang="en-ZA" sz="6400" dirty="0"/>
              <a:t>As at 21 September 2022, SAMEA has 637 members. (371 individual members;  16 institutional members of which 163 are members and 103 student members). The top province is Gauteng followed by Western Cape, Eastern Cape, KZN and the other provinces. </a:t>
            </a:r>
          </a:p>
          <a:p>
            <a:pPr marL="0" indent="0">
              <a:buNone/>
            </a:pPr>
            <a:r>
              <a:rPr lang="en-ZA" sz="6400" b="1" dirty="0"/>
              <a:t>Looking ahead</a:t>
            </a:r>
          </a:p>
          <a:p>
            <a:r>
              <a:rPr lang="en-ZA" sz="6400" dirty="0"/>
              <a:t>SAMEA review findings will help us to better communicate with members</a:t>
            </a:r>
          </a:p>
          <a:p>
            <a:r>
              <a:rPr lang="en-ZA" sz="6400" dirty="0"/>
              <a:t>Partnership with more stakeholders to further strengthen communications and commit to multi-year projects</a:t>
            </a:r>
          </a:p>
          <a:p>
            <a:r>
              <a:rPr lang="en-ZA" sz="6400" dirty="0"/>
              <a:t>Building on lessons learned from 2022 Conference communications and marketing for future years</a:t>
            </a:r>
          </a:p>
          <a:p>
            <a:endParaRPr lang="en-ZA" dirty="0"/>
          </a:p>
          <a:p>
            <a:endParaRPr lang="en-ZA" dirty="0"/>
          </a:p>
        </p:txBody>
      </p:sp>
    </p:spTree>
    <p:extLst>
      <p:ext uri="{BB962C8B-B14F-4D97-AF65-F5344CB8AC3E}">
        <p14:creationId xmlns:p14="http://schemas.microsoft.com/office/powerpoint/2010/main" val="7496909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0440D04-62B8-099E-D3A8-4A67C3DB18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080" y="2106745"/>
            <a:ext cx="2481262" cy="4588898"/>
          </a:xfrm>
          <a:prstGeom prst="rect">
            <a:avLst/>
          </a:prstGeom>
        </p:spPr>
      </p:pic>
      <p:pic>
        <p:nvPicPr>
          <p:cNvPr id="9" name="Content Placeholder 8">
            <a:extLst>
              <a:ext uri="{FF2B5EF4-FFF2-40B4-BE49-F238E27FC236}">
                <a16:creationId xmlns:a16="http://schemas.microsoft.com/office/drawing/2014/main" id="{7D8B96C5-0450-EB6F-72D6-C4054ACA2B18}"/>
              </a:ext>
            </a:extLst>
          </p:cNvPr>
          <p:cNvPicPr>
            <a:picLocks noGrp="1" noChangeAspect="1"/>
          </p:cNvPicPr>
          <p:nvPr>
            <p:ph sz="quarter" idx="13"/>
          </p:nvPr>
        </p:nvPicPr>
        <p:blipFill rotWithShape="1">
          <a:blip r:embed="rId3">
            <a:extLst>
              <a:ext uri="{28A0092B-C50C-407E-A947-70E740481C1C}">
                <a14:useLocalDpi xmlns:a14="http://schemas.microsoft.com/office/drawing/2010/main" val="0"/>
              </a:ext>
            </a:extLst>
          </a:blip>
          <a:srcRect l="4966" t="17740" b="17707"/>
          <a:stretch/>
        </p:blipFill>
        <p:spPr>
          <a:xfrm>
            <a:off x="2292111" y="338213"/>
            <a:ext cx="7283857" cy="2270736"/>
          </a:xfrm>
        </p:spPr>
      </p:pic>
      <p:pic>
        <p:nvPicPr>
          <p:cNvPr id="13" name="Picture 12">
            <a:extLst>
              <a:ext uri="{FF2B5EF4-FFF2-40B4-BE49-F238E27FC236}">
                <a16:creationId xmlns:a16="http://schemas.microsoft.com/office/drawing/2014/main" id="{6FEC4BDA-B95F-45CA-FD0D-486317D85F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3372" y="2889531"/>
            <a:ext cx="3604986" cy="3526306"/>
          </a:xfrm>
          <a:prstGeom prst="rect">
            <a:avLst/>
          </a:prstGeom>
        </p:spPr>
      </p:pic>
      <p:pic>
        <p:nvPicPr>
          <p:cNvPr id="15" name="Picture 14">
            <a:extLst>
              <a:ext uri="{FF2B5EF4-FFF2-40B4-BE49-F238E27FC236}">
                <a16:creationId xmlns:a16="http://schemas.microsoft.com/office/drawing/2014/main" id="{BB230209-7CE0-4E6E-3A4B-B4750B5D1E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32893" y="3432913"/>
            <a:ext cx="3067050" cy="2057400"/>
          </a:xfrm>
          <a:prstGeom prst="rect">
            <a:avLst/>
          </a:prstGeom>
        </p:spPr>
      </p:pic>
      <p:sp>
        <p:nvSpPr>
          <p:cNvPr id="16" name="TextBox 15">
            <a:extLst>
              <a:ext uri="{FF2B5EF4-FFF2-40B4-BE49-F238E27FC236}">
                <a16:creationId xmlns:a16="http://schemas.microsoft.com/office/drawing/2014/main" id="{87938CF0-01E5-1205-5712-027969E8DE9E}"/>
              </a:ext>
            </a:extLst>
          </p:cNvPr>
          <p:cNvSpPr txBox="1"/>
          <p:nvPr/>
        </p:nvSpPr>
        <p:spPr>
          <a:xfrm>
            <a:off x="7914933" y="3063581"/>
            <a:ext cx="1828800" cy="369332"/>
          </a:xfrm>
          <a:prstGeom prst="rect">
            <a:avLst/>
          </a:prstGeom>
          <a:noFill/>
        </p:spPr>
        <p:txBody>
          <a:bodyPr wrap="square" rtlCol="0">
            <a:spAutoFit/>
          </a:bodyPr>
          <a:lstStyle/>
          <a:p>
            <a:r>
              <a:rPr lang="en-ZA" b="1" dirty="0">
                <a:solidFill>
                  <a:schemeClr val="accent5">
                    <a:lumMod val="60000"/>
                    <a:lumOff val="40000"/>
                  </a:schemeClr>
                </a:solidFill>
              </a:rPr>
              <a:t>LinkedIn</a:t>
            </a:r>
          </a:p>
        </p:txBody>
      </p:sp>
      <p:sp>
        <p:nvSpPr>
          <p:cNvPr id="17" name="TextBox 16">
            <a:extLst>
              <a:ext uri="{FF2B5EF4-FFF2-40B4-BE49-F238E27FC236}">
                <a16:creationId xmlns:a16="http://schemas.microsoft.com/office/drawing/2014/main" id="{1287EB70-3392-8A58-AEFF-F7382702C3D0}"/>
              </a:ext>
            </a:extLst>
          </p:cNvPr>
          <p:cNvSpPr txBox="1"/>
          <p:nvPr/>
        </p:nvSpPr>
        <p:spPr>
          <a:xfrm>
            <a:off x="3891444" y="6326311"/>
            <a:ext cx="2466975" cy="369332"/>
          </a:xfrm>
          <a:prstGeom prst="rect">
            <a:avLst/>
          </a:prstGeom>
          <a:noFill/>
        </p:spPr>
        <p:txBody>
          <a:bodyPr wrap="square" rtlCol="0">
            <a:spAutoFit/>
          </a:bodyPr>
          <a:lstStyle/>
          <a:p>
            <a:r>
              <a:rPr lang="en-ZA" b="1" dirty="0">
                <a:solidFill>
                  <a:schemeClr val="accent5">
                    <a:lumMod val="60000"/>
                    <a:lumOff val="40000"/>
                  </a:schemeClr>
                </a:solidFill>
              </a:rPr>
              <a:t>Facebook</a:t>
            </a:r>
          </a:p>
        </p:txBody>
      </p:sp>
      <p:pic>
        <p:nvPicPr>
          <p:cNvPr id="22" name="Picture 21">
            <a:extLst>
              <a:ext uri="{FF2B5EF4-FFF2-40B4-BE49-F238E27FC236}">
                <a16:creationId xmlns:a16="http://schemas.microsoft.com/office/drawing/2014/main" id="{32018E3D-E1B1-1295-DC72-3248813CC0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44050" y="2013636"/>
            <a:ext cx="2647950" cy="1190625"/>
          </a:xfrm>
          <a:prstGeom prst="rect">
            <a:avLst/>
          </a:prstGeom>
        </p:spPr>
      </p:pic>
    </p:spTree>
    <p:extLst>
      <p:ext uri="{BB962C8B-B14F-4D97-AF65-F5344CB8AC3E}">
        <p14:creationId xmlns:p14="http://schemas.microsoft.com/office/powerpoint/2010/main" val="29775888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AE222-D36A-AB55-CFA7-3FD9C9D1D234}"/>
              </a:ext>
            </a:extLst>
          </p:cNvPr>
          <p:cNvSpPr>
            <a:spLocks noGrp="1"/>
          </p:cNvSpPr>
          <p:nvPr>
            <p:ph type="title"/>
          </p:nvPr>
        </p:nvSpPr>
        <p:spPr/>
        <p:txBody>
          <a:bodyPr/>
          <a:lstStyle/>
          <a:p>
            <a:r>
              <a:rPr lang="en-ZA" dirty="0"/>
              <a:t>INSTITUTIONAL MEMBERS</a:t>
            </a:r>
          </a:p>
        </p:txBody>
      </p:sp>
      <p:pic>
        <p:nvPicPr>
          <p:cNvPr id="1026" name="Picture 2">
            <a:extLst>
              <a:ext uri="{FF2B5EF4-FFF2-40B4-BE49-F238E27FC236}">
                <a16:creationId xmlns:a16="http://schemas.microsoft.com/office/drawing/2014/main" id="{9E1EE1A6-E9E2-385A-AF40-9A3477766E11}"/>
              </a:ext>
            </a:extLst>
          </p:cNvPr>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705010" y="1228217"/>
            <a:ext cx="2316174" cy="7894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99C719A-BFE2-92C1-CBF7-03D6A89F1B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5902" y="1004602"/>
            <a:ext cx="1953456" cy="12019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BA0ED684-70FA-E231-1161-2FC7C1FD59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9162" y="935888"/>
            <a:ext cx="2029630" cy="120191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38826506-D911-0FA2-D284-4DF09E18DE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87057" y="1137512"/>
            <a:ext cx="1991169" cy="92791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5B61B47B-8273-BA39-727C-C99C17030A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247" y="2206520"/>
            <a:ext cx="2933700" cy="104775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0BE328F1-A054-5BFD-3A49-9FE1962029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29947" y="2271603"/>
            <a:ext cx="3533775" cy="12954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F81EBA19-108A-D9B1-DEC1-E6CCA8E87EF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63722" y="2213922"/>
            <a:ext cx="1515291" cy="151529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3A3D8D1B-CBB8-0FAA-3330-231F0A04CD1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43768" y="2247531"/>
            <a:ext cx="3419475" cy="13335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0E85C1B8-C234-7D01-AACB-8AD0D4F780D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4660" y="3431435"/>
            <a:ext cx="3134832" cy="565799"/>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AD742D69-BF34-8071-9BCE-A52A328BBFC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93614" y="3410878"/>
            <a:ext cx="2867025" cy="1590675"/>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469F3962-76A2-D0DB-F72B-2FA09ABCC2E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7766" y="4174399"/>
            <a:ext cx="1655510" cy="1432016"/>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a:extLst>
              <a:ext uri="{FF2B5EF4-FFF2-40B4-BE49-F238E27FC236}">
                <a16:creationId xmlns:a16="http://schemas.microsoft.com/office/drawing/2014/main" id="{B29CB0B6-7555-6D7F-F3B9-2B890816DD6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721792" y="3614640"/>
            <a:ext cx="1823077" cy="1427115"/>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a:extLst>
              <a:ext uri="{FF2B5EF4-FFF2-40B4-BE49-F238E27FC236}">
                <a16:creationId xmlns:a16="http://schemas.microsoft.com/office/drawing/2014/main" id="{72042960-4FB8-1982-08C3-C366CECEB20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737564" y="3562226"/>
            <a:ext cx="2885775" cy="1328181"/>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Image result for world vision logo">
            <a:extLst>
              <a:ext uri="{FF2B5EF4-FFF2-40B4-BE49-F238E27FC236}">
                <a16:creationId xmlns:a16="http://schemas.microsoft.com/office/drawing/2014/main" id="{99D849B3-EDC7-7A32-DE43-7634A468AA3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698498" y="5205315"/>
            <a:ext cx="2588559" cy="1047750"/>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Department of Science and Innovation">
            <a:extLst>
              <a:ext uri="{FF2B5EF4-FFF2-40B4-BE49-F238E27FC236}">
                <a16:creationId xmlns:a16="http://schemas.microsoft.com/office/drawing/2014/main" id="{B0D6B5C0-6158-2ED9-8E41-EEC6AF60A734}"/>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r="74288"/>
          <a:stretch/>
        </p:blipFill>
        <p:spPr bwMode="auto">
          <a:xfrm>
            <a:off x="2237020" y="5729190"/>
            <a:ext cx="3134832" cy="8810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0C9DAD1-86CD-1B76-D3EF-8872311EDB94}"/>
              </a:ext>
            </a:extLst>
          </p:cNvPr>
          <p:cNvPicPr>
            <a:picLocks noChangeAspect="1"/>
          </p:cNvPicPr>
          <p:nvPr/>
        </p:nvPicPr>
        <p:blipFill>
          <a:blip r:embed="rId17"/>
          <a:stretch>
            <a:fillRect/>
          </a:stretch>
        </p:blipFill>
        <p:spPr>
          <a:xfrm>
            <a:off x="2751633" y="4681440"/>
            <a:ext cx="3665032" cy="1171958"/>
          </a:xfrm>
          <a:prstGeom prst="rect">
            <a:avLst/>
          </a:prstGeom>
        </p:spPr>
      </p:pic>
    </p:spTree>
    <p:extLst>
      <p:ext uri="{BB962C8B-B14F-4D97-AF65-F5344CB8AC3E}">
        <p14:creationId xmlns:p14="http://schemas.microsoft.com/office/powerpoint/2010/main" val="21332447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B3CEA-239B-585A-98A5-11510CFBF5A4}"/>
              </a:ext>
            </a:extLst>
          </p:cNvPr>
          <p:cNvSpPr>
            <a:spLocks noGrp="1"/>
          </p:cNvSpPr>
          <p:nvPr>
            <p:ph type="title"/>
          </p:nvPr>
        </p:nvSpPr>
        <p:spPr/>
        <p:txBody>
          <a:bodyPr/>
          <a:lstStyle/>
          <a:p>
            <a:r>
              <a:rPr lang="en-ZA" dirty="0"/>
              <a:t>Partnerships &amp; advocacy</a:t>
            </a:r>
          </a:p>
        </p:txBody>
      </p:sp>
      <p:sp>
        <p:nvSpPr>
          <p:cNvPr id="3" name="Content Placeholder 2">
            <a:extLst>
              <a:ext uri="{FF2B5EF4-FFF2-40B4-BE49-F238E27FC236}">
                <a16:creationId xmlns:a16="http://schemas.microsoft.com/office/drawing/2014/main" id="{A7F11558-BDB6-4936-F968-F63559D5991A}"/>
              </a:ext>
            </a:extLst>
          </p:cNvPr>
          <p:cNvSpPr>
            <a:spLocks noGrp="1"/>
          </p:cNvSpPr>
          <p:nvPr>
            <p:ph sz="quarter" idx="13"/>
          </p:nvPr>
        </p:nvSpPr>
        <p:spPr/>
        <p:txBody>
          <a:bodyPr/>
          <a:lstStyle/>
          <a:p>
            <a:r>
              <a:rPr lang="en-ZA" dirty="0"/>
              <a:t>Partnerships integrated to our three-year strategic plan expressed through our TOC (formalised via MOUs/MOAs)</a:t>
            </a:r>
          </a:p>
          <a:p>
            <a:r>
              <a:rPr lang="en-ZA" dirty="0"/>
              <a:t> Steered implementation of programmes – Cocreation initiatives, EE programme, 2022 conference, Workshops</a:t>
            </a:r>
          </a:p>
          <a:p>
            <a:r>
              <a:rPr lang="en-ZA" dirty="0"/>
              <a:t> Most importantly, advocated for systematic changes such as Evidence Map in partnership with DPME, Competency framework  (QA NSG curriculum etc),  enabled growth of our Secretariat </a:t>
            </a:r>
          </a:p>
          <a:p>
            <a:r>
              <a:rPr lang="en-ZA" dirty="0"/>
              <a:t>Lessons &amp; priorities – a dedicated board member, takes time, must be reviewed at different intervals, explore engaging with other spheres of government (SOEs, Local government, Legislative sector etc)</a:t>
            </a:r>
            <a:br>
              <a:rPr lang="en-ZA" dirty="0"/>
            </a:br>
            <a:endParaRPr lang="en-ZA" dirty="0"/>
          </a:p>
        </p:txBody>
      </p:sp>
    </p:spTree>
    <p:extLst>
      <p:ext uri="{BB962C8B-B14F-4D97-AF65-F5344CB8AC3E}">
        <p14:creationId xmlns:p14="http://schemas.microsoft.com/office/powerpoint/2010/main" val="402078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B3CEA-239B-585A-98A5-11510CFBF5A4}"/>
              </a:ext>
            </a:extLst>
          </p:cNvPr>
          <p:cNvSpPr>
            <a:spLocks noGrp="1"/>
          </p:cNvSpPr>
          <p:nvPr>
            <p:ph type="title"/>
          </p:nvPr>
        </p:nvSpPr>
        <p:spPr/>
        <p:txBody>
          <a:bodyPr/>
          <a:lstStyle/>
          <a:p>
            <a:r>
              <a:rPr lang="en-ZA" dirty="0"/>
              <a:t>Co-creation </a:t>
            </a:r>
          </a:p>
        </p:txBody>
      </p:sp>
      <p:sp>
        <p:nvSpPr>
          <p:cNvPr id="3" name="Content Placeholder 2">
            <a:extLst>
              <a:ext uri="{FF2B5EF4-FFF2-40B4-BE49-F238E27FC236}">
                <a16:creationId xmlns:a16="http://schemas.microsoft.com/office/drawing/2014/main" id="{A7F11558-BDB6-4936-F968-F63559D5991A}"/>
              </a:ext>
            </a:extLst>
          </p:cNvPr>
          <p:cNvSpPr>
            <a:spLocks noGrp="1"/>
          </p:cNvSpPr>
          <p:nvPr>
            <p:ph sz="quarter" idx="13"/>
          </p:nvPr>
        </p:nvSpPr>
        <p:spPr>
          <a:xfrm>
            <a:off x="914399" y="1310640"/>
            <a:ext cx="7851914" cy="4426921"/>
          </a:xfrm>
        </p:spPr>
        <p:txBody>
          <a:bodyPr>
            <a:normAutofit fontScale="77500" lnSpcReduction="20000"/>
          </a:bodyPr>
          <a:lstStyle/>
          <a:p>
            <a:r>
              <a:rPr lang="en-ZA" dirty="0"/>
              <a:t>Importance of co-creation to address the complex problems facing the country and planet</a:t>
            </a:r>
          </a:p>
          <a:p>
            <a:r>
              <a:rPr lang="en-ZA" dirty="0"/>
              <a:t>Focus on </a:t>
            </a:r>
            <a:r>
              <a:rPr lang="en-ZA" b="1" dirty="0"/>
              <a:t>hackathon</a:t>
            </a:r>
            <a:r>
              <a:rPr lang="en-ZA" dirty="0"/>
              <a:t> as first project</a:t>
            </a:r>
          </a:p>
          <a:p>
            <a:r>
              <a:rPr lang="en-ZA" b="1" dirty="0"/>
              <a:t>9 teams </a:t>
            </a:r>
            <a:r>
              <a:rPr lang="en-ZA" dirty="0"/>
              <a:t>focusing on Using M&amp;E to address Systemic Crises; Undertaking M&amp;E in crisis; MAE; evidence map building on existing evaluations – first three core themes for the Conference</a:t>
            </a:r>
          </a:p>
          <a:p>
            <a:r>
              <a:rPr lang="en-ZA" b="1" dirty="0"/>
              <a:t>Virtual hackathon</a:t>
            </a:r>
            <a:r>
              <a:rPr lang="en-ZA" dirty="0"/>
              <a:t> - 8-22 October 2022 - Five hackathon partners, 150 </a:t>
            </a:r>
            <a:r>
              <a:rPr lang="en-ZA" dirty="0" err="1"/>
              <a:t>hackathoners</a:t>
            </a:r>
            <a:r>
              <a:rPr lang="en-ZA" dirty="0"/>
              <a:t> involved including 32 EEs, top speakers </a:t>
            </a:r>
            <a:r>
              <a:rPr lang="en-ZA" dirty="0" err="1"/>
              <a:t>eg</a:t>
            </a:r>
            <a:r>
              <a:rPr lang="en-ZA" dirty="0"/>
              <a:t> Michael Quinn Patton, Presidential Climate Commission </a:t>
            </a:r>
          </a:p>
          <a:p>
            <a:r>
              <a:rPr lang="en-ZA" b="1" dirty="0"/>
              <a:t>Systemic crises </a:t>
            </a:r>
            <a:r>
              <a:rPr lang="en-ZA" dirty="0"/>
              <a:t>– 2 guidelines have been produced on climate/ecosystem health &amp; equity, peer reviewed, piloted with UIF, DSD, DSI – will hear report back at conference</a:t>
            </a:r>
          </a:p>
          <a:p>
            <a:r>
              <a:rPr lang="en-ZA" b="1" dirty="0"/>
              <a:t>M&amp;E in crisis </a:t>
            </a:r>
            <a:r>
              <a:rPr lang="en-ZA" dirty="0"/>
              <a:t>– guideline on virtual evaluation, 3 rapid evaluation plans, being implemented by EEs with evaluation facilitator and first evaluation now complete</a:t>
            </a:r>
          </a:p>
          <a:p>
            <a:r>
              <a:rPr lang="en-ZA" b="1" dirty="0"/>
              <a:t>MAE</a:t>
            </a:r>
            <a:r>
              <a:rPr lang="en-ZA" dirty="0"/>
              <a:t> – initial work on conceptualising – built on for conference</a:t>
            </a:r>
          </a:p>
          <a:p>
            <a:r>
              <a:rPr lang="en-ZA" b="1" dirty="0"/>
              <a:t>Conference</a:t>
            </a:r>
            <a:r>
              <a:rPr lang="en-ZA" dirty="0"/>
              <a:t> deciding where we take the co-creation next year</a:t>
            </a:r>
          </a:p>
        </p:txBody>
      </p:sp>
      <p:pic>
        <p:nvPicPr>
          <p:cNvPr id="4" name="Picture 3">
            <a:extLst>
              <a:ext uri="{FF2B5EF4-FFF2-40B4-BE49-F238E27FC236}">
                <a16:creationId xmlns:a16="http://schemas.microsoft.com/office/drawing/2014/main" id="{E5ACBA9C-BDCA-6D43-99D1-94D7CE2AF7A0}"/>
              </a:ext>
            </a:extLst>
          </p:cNvPr>
          <p:cNvPicPr>
            <a:picLocks noChangeAspect="1"/>
          </p:cNvPicPr>
          <p:nvPr/>
        </p:nvPicPr>
        <p:blipFill>
          <a:blip r:embed="rId2"/>
          <a:stretch>
            <a:fillRect/>
          </a:stretch>
        </p:blipFill>
        <p:spPr>
          <a:xfrm>
            <a:off x="8980762" y="0"/>
            <a:ext cx="3211238" cy="3082370"/>
          </a:xfrm>
          <a:prstGeom prst="rect">
            <a:avLst/>
          </a:prstGeom>
        </p:spPr>
      </p:pic>
      <p:pic>
        <p:nvPicPr>
          <p:cNvPr id="6" name="Picture 5" descr="Graphical user interface, text&#10;&#10;Description automatically generated">
            <a:extLst>
              <a:ext uri="{FF2B5EF4-FFF2-40B4-BE49-F238E27FC236}">
                <a16:creationId xmlns:a16="http://schemas.microsoft.com/office/drawing/2014/main" id="{397711E3-5D3B-7844-B388-0193888070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2785" y="5348549"/>
            <a:ext cx="5774963" cy="2043784"/>
          </a:xfrm>
          <a:prstGeom prst="rect">
            <a:avLst/>
          </a:prstGeom>
        </p:spPr>
      </p:pic>
      <p:pic>
        <p:nvPicPr>
          <p:cNvPr id="8" name="Picture 7" descr="Graphical user interface, text, application, email&#10;&#10;Description automatically generated">
            <a:extLst>
              <a:ext uri="{FF2B5EF4-FFF2-40B4-BE49-F238E27FC236}">
                <a16:creationId xmlns:a16="http://schemas.microsoft.com/office/drawing/2014/main" id="{66FFFF50-58EF-6847-81E8-8ACF9D639A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8413" y="3052689"/>
            <a:ext cx="4234325" cy="2292563"/>
          </a:xfrm>
          <a:prstGeom prst="rect">
            <a:avLst/>
          </a:prstGeom>
          <a:ln>
            <a:solidFill>
              <a:schemeClr val="tx1"/>
            </a:solidFill>
          </a:ln>
        </p:spPr>
      </p:pic>
      <p:pic>
        <p:nvPicPr>
          <p:cNvPr id="9" name="Google Shape;111;p2">
            <a:extLst>
              <a:ext uri="{FF2B5EF4-FFF2-40B4-BE49-F238E27FC236}">
                <a16:creationId xmlns:a16="http://schemas.microsoft.com/office/drawing/2014/main" id="{FA02F661-F173-514F-8699-4726BBDB1258}"/>
              </a:ext>
            </a:extLst>
          </p:cNvPr>
          <p:cNvPicPr preferRelativeResize="0"/>
          <p:nvPr/>
        </p:nvPicPr>
        <p:blipFill rotWithShape="1">
          <a:blip r:embed="rId5">
            <a:alphaModFix/>
          </a:blip>
          <a:srcRect b="5839"/>
          <a:stretch/>
        </p:blipFill>
        <p:spPr>
          <a:xfrm>
            <a:off x="0" y="145143"/>
            <a:ext cx="1378857" cy="1243820"/>
          </a:xfrm>
          <a:prstGeom prst="rect">
            <a:avLst/>
          </a:prstGeom>
          <a:noFill/>
          <a:ln>
            <a:noFill/>
          </a:ln>
        </p:spPr>
      </p:pic>
    </p:spTree>
    <p:extLst>
      <p:ext uri="{BB962C8B-B14F-4D97-AF65-F5344CB8AC3E}">
        <p14:creationId xmlns:p14="http://schemas.microsoft.com/office/powerpoint/2010/main" val="28008871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0955324-C9F3-2D81-6D5D-27CD16DF48D8}"/>
              </a:ext>
            </a:extLst>
          </p:cNvPr>
          <p:cNvSpPr>
            <a:spLocks noGrp="1"/>
          </p:cNvSpPr>
          <p:nvPr>
            <p:ph type="title"/>
          </p:nvPr>
        </p:nvSpPr>
        <p:spPr/>
        <p:txBody>
          <a:bodyPr/>
          <a:lstStyle/>
          <a:p>
            <a:r>
              <a:rPr lang="en-ZA" dirty="0"/>
              <a:t>agenda</a:t>
            </a:r>
          </a:p>
        </p:txBody>
      </p:sp>
      <p:pic>
        <p:nvPicPr>
          <p:cNvPr id="7" name="Picture 6">
            <a:extLst>
              <a:ext uri="{FF2B5EF4-FFF2-40B4-BE49-F238E27FC236}">
                <a16:creationId xmlns:a16="http://schemas.microsoft.com/office/drawing/2014/main" id="{880321A2-6DE3-EF53-D19A-F5E5A0B76A3F}"/>
              </a:ext>
            </a:extLst>
          </p:cNvPr>
          <p:cNvPicPr>
            <a:picLocks noChangeAspect="1"/>
          </p:cNvPicPr>
          <p:nvPr/>
        </p:nvPicPr>
        <p:blipFill>
          <a:blip r:embed="rId2"/>
          <a:stretch>
            <a:fillRect/>
          </a:stretch>
        </p:blipFill>
        <p:spPr>
          <a:xfrm>
            <a:off x="1701487" y="1107440"/>
            <a:ext cx="8789026" cy="5538290"/>
          </a:xfrm>
          <a:prstGeom prst="rect">
            <a:avLst/>
          </a:prstGeom>
        </p:spPr>
      </p:pic>
    </p:spTree>
    <p:extLst>
      <p:ext uri="{BB962C8B-B14F-4D97-AF65-F5344CB8AC3E}">
        <p14:creationId xmlns:p14="http://schemas.microsoft.com/office/powerpoint/2010/main" val="12273326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B3CEA-239B-585A-98A5-11510CFBF5A4}"/>
              </a:ext>
            </a:extLst>
          </p:cNvPr>
          <p:cNvSpPr>
            <a:spLocks noGrp="1"/>
          </p:cNvSpPr>
          <p:nvPr>
            <p:ph type="title"/>
          </p:nvPr>
        </p:nvSpPr>
        <p:spPr>
          <a:xfrm>
            <a:off x="-203825" y="468956"/>
            <a:ext cx="10364451" cy="651483"/>
          </a:xfrm>
        </p:spPr>
        <p:txBody>
          <a:bodyPr/>
          <a:lstStyle/>
          <a:p>
            <a:r>
              <a:rPr lang="en-ZA" dirty="0"/>
              <a:t>Research</a:t>
            </a:r>
          </a:p>
        </p:txBody>
      </p:sp>
      <p:sp>
        <p:nvSpPr>
          <p:cNvPr id="3" name="Content Placeholder 2">
            <a:extLst>
              <a:ext uri="{FF2B5EF4-FFF2-40B4-BE49-F238E27FC236}">
                <a16:creationId xmlns:a16="http://schemas.microsoft.com/office/drawing/2014/main" id="{A7F11558-BDB6-4936-F968-F63559D5991A}"/>
              </a:ext>
            </a:extLst>
          </p:cNvPr>
          <p:cNvSpPr>
            <a:spLocks noGrp="1"/>
          </p:cNvSpPr>
          <p:nvPr>
            <p:ph sz="quarter" idx="13"/>
          </p:nvPr>
        </p:nvSpPr>
        <p:spPr/>
        <p:txBody>
          <a:bodyPr>
            <a:normAutofit fontScale="92500" lnSpcReduction="20000"/>
          </a:bodyPr>
          <a:lstStyle/>
          <a:p>
            <a:r>
              <a:rPr lang="en-ZA" dirty="0"/>
              <a:t>A Hackathon team, comprising a significant portion of DPME officials, </a:t>
            </a:r>
            <a:br>
              <a:rPr lang="en-ZA" dirty="0"/>
            </a:br>
            <a:r>
              <a:rPr lang="en-ZA" dirty="0"/>
              <a:t>developed draft criteria and alternative action plans for </a:t>
            </a:r>
            <a:br>
              <a:rPr lang="en-ZA" dirty="0"/>
            </a:br>
            <a:r>
              <a:rPr lang="en-ZA" dirty="0"/>
              <a:t>a South African Evaluations Evidence Map.</a:t>
            </a:r>
          </a:p>
          <a:p>
            <a:r>
              <a:rPr lang="en-ZA" dirty="0"/>
              <a:t>DPME is moving forward with the development of the evidence map, </a:t>
            </a:r>
            <a:br>
              <a:rPr lang="en-ZA" dirty="0"/>
            </a:br>
            <a:r>
              <a:rPr lang="en-ZA" dirty="0"/>
              <a:t>driven jointly by the DPME Evaluations, and Research and knowledge management directorates. SAMEA members form part of the reference group for this exciting initiative </a:t>
            </a:r>
          </a:p>
          <a:p>
            <a:r>
              <a:rPr lang="en-ZA" dirty="0"/>
              <a:t>DPME has engaged with government departments to share completed evaluations. Through SAMEA talk, evaluation consultants, researchers,  practitioners will be invited to identify and/or submit completed evaluation studies for inclusion in the evidence map</a:t>
            </a:r>
          </a:p>
          <a:p>
            <a:r>
              <a:rPr lang="en-ZA" dirty="0"/>
              <a:t>Evidence maps show where evidence is available, and help to identify evidence gaps. Raise awareness, interest and potential use of available studies, and identify priorities to address information gaps</a:t>
            </a:r>
          </a:p>
          <a:p>
            <a:r>
              <a:rPr lang="en-ZA" dirty="0"/>
              <a:t>Important role of SAMEA to leverage partnerships and networks to strengthen the M&amp;E landscape in South Africa.</a:t>
            </a:r>
          </a:p>
          <a:p>
            <a:endParaRPr lang="en-ZA" dirty="0"/>
          </a:p>
        </p:txBody>
      </p:sp>
      <p:pic>
        <p:nvPicPr>
          <p:cNvPr id="4" name="Picture 3">
            <a:extLst>
              <a:ext uri="{FF2B5EF4-FFF2-40B4-BE49-F238E27FC236}">
                <a16:creationId xmlns:a16="http://schemas.microsoft.com/office/drawing/2014/main" id="{A394E93A-6923-754E-5EE3-D7ADA7116F9A}"/>
              </a:ext>
            </a:extLst>
          </p:cNvPr>
          <p:cNvPicPr>
            <a:picLocks noChangeAspect="1"/>
          </p:cNvPicPr>
          <p:nvPr/>
        </p:nvPicPr>
        <p:blipFill>
          <a:blip r:embed="rId2"/>
          <a:stretch>
            <a:fillRect/>
          </a:stretch>
        </p:blipFill>
        <p:spPr>
          <a:xfrm>
            <a:off x="7942049" y="455957"/>
            <a:ext cx="4123960" cy="1969191"/>
          </a:xfrm>
          <a:prstGeom prst="rect">
            <a:avLst/>
          </a:prstGeom>
        </p:spPr>
      </p:pic>
    </p:spTree>
    <p:extLst>
      <p:ext uri="{BB962C8B-B14F-4D97-AF65-F5344CB8AC3E}">
        <p14:creationId xmlns:p14="http://schemas.microsoft.com/office/powerpoint/2010/main" val="8822210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B3CEA-239B-585A-98A5-11510CFBF5A4}"/>
              </a:ext>
            </a:extLst>
          </p:cNvPr>
          <p:cNvSpPr>
            <a:spLocks noGrp="1"/>
          </p:cNvSpPr>
          <p:nvPr>
            <p:ph type="title"/>
          </p:nvPr>
        </p:nvSpPr>
        <p:spPr/>
        <p:txBody>
          <a:bodyPr/>
          <a:lstStyle/>
          <a:p>
            <a:r>
              <a:rPr lang="en-ZA" dirty="0"/>
              <a:t>CAPACITY BUILDING workshops</a:t>
            </a:r>
          </a:p>
        </p:txBody>
      </p:sp>
      <p:sp>
        <p:nvSpPr>
          <p:cNvPr id="3" name="Content Placeholder 2">
            <a:extLst>
              <a:ext uri="{FF2B5EF4-FFF2-40B4-BE49-F238E27FC236}">
                <a16:creationId xmlns:a16="http://schemas.microsoft.com/office/drawing/2014/main" id="{A7F11558-BDB6-4936-F968-F63559D5991A}"/>
              </a:ext>
            </a:extLst>
          </p:cNvPr>
          <p:cNvSpPr>
            <a:spLocks noGrp="1"/>
          </p:cNvSpPr>
          <p:nvPr>
            <p:ph sz="quarter" idx="13"/>
          </p:nvPr>
        </p:nvSpPr>
        <p:spPr/>
        <p:txBody>
          <a:bodyPr>
            <a:normAutofit fontScale="85000" lnSpcReduction="10000"/>
          </a:bodyPr>
          <a:lstStyle/>
          <a:p>
            <a:r>
              <a:rPr lang="en-ZA" dirty="0"/>
              <a:t>Three SAMEA workshops were offered in June</a:t>
            </a:r>
          </a:p>
          <a:p>
            <a:r>
              <a:rPr lang="en-ZA" dirty="0"/>
              <a:t>Orientation to Research for Evaluation – a SAMEA, custom designed programme, to provide an orientation for those new to evaluation research</a:t>
            </a:r>
          </a:p>
          <a:p>
            <a:r>
              <a:rPr lang="en-ZA" dirty="0"/>
              <a:t>Virtual Evaluation – training on the virtual evaluation guideline as developed during/post the 2021 Hackathon, to equip participants with practical methodologies for collecting and presenting evaluation data</a:t>
            </a:r>
          </a:p>
          <a:p>
            <a:r>
              <a:rPr lang="en-ZA" dirty="0"/>
              <a:t>Climate/ecosystems and Equity Guidelines – guidance to the commissioners of evaluation to apply these two additional criteria to evaluations, another product of the 2021 Hackathon, 3 pilot evaluations participated from DSD, DSI, DPME and UIF</a:t>
            </a:r>
          </a:p>
          <a:p>
            <a:r>
              <a:rPr lang="en-ZA" dirty="0"/>
              <a:t>Total number of delegates: over 60 in attendance</a:t>
            </a:r>
          </a:p>
          <a:p>
            <a:r>
              <a:rPr lang="en-ZA" dirty="0"/>
              <a:t>Small budget for external support, mostly organized by the SAMEA secretariat</a:t>
            </a:r>
          </a:p>
          <a:p>
            <a:r>
              <a:rPr lang="en-ZA" dirty="0"/>
              <a:t>Potential opportunity for additional income stream for SAMEA, and more regular capacity building opportunities for members</a:t>
            </a:r>
          </a:p>
        </p:txBody>
      </p:sp>
      <p:pic>
        <p:nvPicPr>
          <p:cNvPr id="5" name="Picture 4">
            <a:extLst>
              <a:ext uri="{FF2B5EF4-FFF2-40B4-BE49-F238E27FC236}">
                <a16:creationId xmlns:a16="http://schemas.microsoft.com/office/drawing/2014/main" id="{913CBC35-CAE7-2611-BBF9-59DCDFA34D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74" y="144067"/>
            <a:ext cx="1275261" cy="1275261"/>
          </a:xfrm>
          <a:prstGeom prst="rect">
            <a:avLst/>
          </a:prstGeom>
        </p:spPr>
      </p:pic>
    </p:spTree>
    <p:extLst>
      <p:ext uri="{BB962C8B-B14F-4D97-AF65-F5344CB8AC3E}">
        <p14:creationId xmlns:p14="http://schemas.microsoft.com/office/powerpoint/2010/main" val="20225705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7CEA1B-FAE8-8E51-C9CC-6F58725AE670}"/>
              </a:ext>
            </a:extLst>
          </p:cNvPr>
          <p:cNvSpPr>
            <a:spLocks noGrp="1"/>
          </p:cNvSpPr>
          <p:nvPr>
            <p:ph sz="quarter" idx="13"/>
          </p:nvPr>
        </p:nvSpPr>
        <p:spPr/>
        <p:txBody>
          <a:bodyPr/>
          <a:lstStyle/>
          <a:p>
            <a:pPr marL="0" indent="0" algn="ctr">
              <a:buNone/>
            </a:pPr>
            <a:endParaRPr lang="en-ZA" dirty="0"/>
          </a:p>
          <a:p>
            <a:pPr marL="0" indent="0" algn="ctr">
              <a:buNone/>
            </a:pPr>
            <a:r>
              <a:rPr lang="en-ZA" dirty="0"/>
              <a:t>Pilot EE Programme launched by SAMEA in partnership with </a:t>
            </a:r>
          </a:p>
          <a:p>
            <a:endParaRPr lang="en-US" dirty="0"/>
          </a:p>
        </p:txBody>
      </p:sp>
      <p:pic>
        <p:nvPicPr>
          <p:cNvPr id="4" name="Picture 3">
            <a:extLst>
              <a:ext uri="{FF2B5EF4-FFF2-40B4-BE49-F238E27FC236}">
                <a16:creationId xmlns:a16="http://schemas.microsoft.com/office/drawing/2014/main" id="{197C8A93-D37A-7D39-94BC-A53E8CF7F05B}"/>
              </a:ext>
            </a:extLst>
          </p:cNvPr>
          <p:cNvPicPr>
            <a:picLocks noChangeAspect="1"/>
          </p:cNvPicPr>
          <p:nvPr/>
        </p:nvPicPr>
        <p:blipFill>
          <a:blip r:embed="rId2"/>
          <a:stretch>
            <a:fillRect/>
          </a:stretch>
        </p:blipFill>
        <p:spPr>
          <a:xfrm>
            <a:off x="8170048" y="3082478"/>
            <a:ext cx="2490310" cy="1162144"/>
          </a:xfrm>
          <a:prstGeom prst="rect">
            <a:avLst/>
          </a:prstGeom>
        </p:spPr>
      </p:pic>
      <p:pic>
        <p:nvPicPr>
          <p:cNvPr id="5" name="Picture 4">
            <a:extLst>
              <a:ext uri="{FF2B5EF4-FFF2-40B4-BE49-F238E27FC236}">
                <a16:creationId xmlns:a16="http://schemas.microsoft.com/office/drawing/2014/main" id="{E661F596-860B-43F8-ADBD-DA9FD4C3585B}"/>
              </a:ext>
            </a:extLst>
          </p:cNvPr>
          <p:cNvPicPr>
            <a:picLocks noChangeAspect="1"/>
          </p:cNvPicPr>
          <p:nvPr/>
        </p:nvPicPr>
        <p:blipFill>
          <a:blip r:embed="rId3"/>
          <a:stretch>
            <a:fillRect/>
          </a:stretch>
        </p:blipFill>
        <p:spPr>
          <a:xfrm>
            <a:off x="4724409" y="2945668"/>
            <a:ext cx="2190181" cy="1298954"/>
          </a:xfrm>
          <a:prstGeom prst="rect">
            <a:avLst/>
          </a:prstGeom>
        </p:spPr>
      </p:pic>
      <p:pic>
        <p:nvPicPr>
          <p:cNvPr id="6" name="Picture 5">
            <a:extLst>
              <a:ext uri="{FF2B5EF4-FFF2-40B4-BE49-F238E27FC236}">
                <a16:creationId xmlns:a16="http://schemas.microsoft.com/office/drawing/2014/main" id="{6D8E26BF-8094-6033-9378-C0E491C47430}"/>
              </a:ext>
            </a:extLst>
          </p:cNvPr>
          <p:cNvPicPr>
            <a:picLocks noChangeAspect="1"/>
          </p:cNvPicPr>
          <p:nvPr/>
        </p:nvPicPr>
        <p:blipFill>
          <a:blip r:embed="rId4"/>
          <a:stretch>
            <a:fillRect/>
          </a:stretch>
        </p:blipFill>
        <p:spPr>
          <a:xfrm>
            <a:off x="1517639" y="3082478"/>
            <a:ext cx="1951312" cy="1203309"/>
          </a:xfrm>
          <a:prstGeom prst="rect">
            <a:avLst/>
          </a:prstGeom>
        </p:spPr>
      </p:pic>
      <p:sp>
        <p:nvSpPr>
          <p:cNvPr id="7" name="Title 1">
            <a:extLst>
              <a:ext uri="{FF2B5EF4-FFF2-40B4-BE49-F238E27FC236}">
                <a16:creationId xmlns:a16="http://schemas.microsoft.com/office/drawing/2014/main" id="{AA0B8E8C-8EEA-103E-101E-ECF3ECD1A3C9}"/>
              </a:ext>
            </a:extLst>
          </p:cNvPr>
          <p:cNvSpPr txBox="1">
            <a:spLocks/>
          </p:cNvSpPr>
          <p:nvPr/>
        </p:nvSpPr>
        <p:spPr>
          <a:xfrm>
            <a:off x="-378245" y="474740"/>
            <a:ext cx="12948490" cy="90941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ZA" dirty="0"/>
              <a:t>Emerging evaluators (EE)</a:t>
            </a:r>
            <a:endParaRPr lang="en-US" dirty="0"/>
          </a:p>
        </p:txBody>
      </p:sp>
    </p:spTree>
    <p:extLst>
      <p:ext uri="{BB962C8B-B14F-4D97-AF65-F5344CB8AC3E}">
        <p14:creationId xmlns:p14="http://schemas.microsoft.com/office/powerpoint/2010/main" val="20602012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F11558-BDB6-4936-F968-F63559D5991A}"/>
              </a:ext>
            </a:extLst>
          </p:cNvPr>
          <p:cNvSpPr>
            <a:spLocks noGrp="1"/>
          </p:cNvSpPr>
          <p:nvPr>
            <p:ph sz="quarter" idx="13"/>
          </p:nvPr>
        </p:nvSpPr>
        <p:spPr>
          <a:xfrm>
            <a:off x="914398" y="1310640"/>
            <a:ext cx="10521245" cy="4909538"/>
          </a:xfrm>
        </p:spPr>
        <p:txBody>
          <a:bodyPr>
            <a:normAutofit/>
          </a:bodyPr>
          <a:lstStyle/>
          <a:p>
            <a:pPr marL="0" indent="0">
              <a:buNone/>
            </a:pPr>
            <a:r>
              <a:rPr lang="en-ZA" dirty="0"/>
              <a:t>Six host organisations participated in the programme, namely;</a:t>
            </a:r>
          </a:p>
          <a:p>
            <a:pPr marL="0" indent="0">
              <a:buNone/>
            </a:pPr>
            <a:endParaRPr lang="en-ZA" dirty="0"/>
          </a:p>
          <a:p>
            <a:pPr marL="0" indent="0">
              <a:buNone/>
            </a:pPr>
            <a:endParaRPr lang="en-ZA" dirty="0"/>
          </a:p>
          <a:p>
            <a:pPr marL="0" indent="0">
              <a:buNone/>
            </a:pPr>
            <a:endParaRPr lang="en-ZA" dirty="0"/>
          </a:p>
          <a:p>
            <a:pPr marL="0" indent="0">
              <a:buNone/>
            </a:pPr>
            <a:endParaRPr lang="en-ZA" dirty="0"/>
          </a:p>
        </p:txBody>
      </p:sp>
      <p:pic>
        <p:nvPicPr>
          <p:cNvPr id="8" name="Picture 7">
            <a:extLst>
              <a:ext uri="{FF2B5EF4-FFF2-40B4-BE49-F238E27FC236}">
                <a16:creationId xmlns:a16="http://schemas.microsoft.com/office/drawing/2014/main" id="{B57D8810-7C0C-E3F6-6FC8-87CEE1B2D1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077" y="2010935"/>
            <a:ext cx="3530124" cy="1122075"/>
          </a:xfrm>
          <a:prstGeom prst="rect">
            <a:avLst/>
          </a:prstGeom>
        </p:spPr>
      </p:pic>
      <p:pic>
        <p:nvPicPr>
          <p:cNvPr id="10" name="Picture 9">
            <a:extLst>
              <a:ext uri="{FF2B5EF4-FFF2-40B4-BE49-F238E27FC236}">
                <a16:creationId xmlns:a16="http://schemas.microsoft.com/office/drawing/2014/main" id="{52AAC213-34C2-44D6-7E91-69E9D914BC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6414" y="2197502"/>
            <a:ext cx="2447423" cy="1122075"/>
          </a:xfrm>
          <a:prstGeom prst="rect">
            <a:avLst/>
          </a:prstGeom>
        </p:spPr>
      </p:pic>
      <p:pic>
        <p:nvPicPr>
          <p:cNvPr id="12" name="Picture 11">
            <a:extLst>
              <a:ext uri="{FF2B5EF4-FFF2-40B4-BE49-F238E27FC236}">
                <a16:creationId xmlns:a16="http://schemas.microsoft.com/office/drawing/2014/main" id="{884B2422-7B25-0EE4-1C25-FA59CE96E9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6531" y="2057376"/>
            <a:ext cx="3140850" cy="1075634"/>
          </a:xfrm>
          <a:prstGeom prst="rect">
            <a:avLst/>
          </a:prstGeom>
        </p:spPr>
      </p:pic>
      <p:pic>
        <p:nvPicPr>
          <p:cNvPr id="14" name="Picture 13">
            <a:extLst>
              <a:ext uri="{FF2B5EF4-FFF2-40B4-BE49-F238E27FC236}">
                <a16:creationId xmlns:a16="http://schemas.microsoft.com/office/drawing/2014/main" id="{1AABACB0-13EF-5926-B0DF-F9BCA5E863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3427" y="3780649"/>
            <a:ext cx="2358044" cy="1427008"/>
          </a:xfrm>
          <a:prstGeom prst="rect">
            <a:avLst/>
          </a:prstGeom>
        </p:spPr>
      </p:pic>
      <p:pic>
        <p:nvPicPr>
          <p:cNvPr id="16" name="Picture 15">
            <a:extLst>
              <a:ext uri="{FF2B5EF4-FFF2-40B4-BE49-F238E27FC236}">
                <a16:creationId xmlns:a16="http://schemas.microsoft.com/office/drawing/2014/main" id="{11064123-1F65-42CD-7732-D7B8DE2F51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05412" y="3485983"/>
            <a:ext cx="1962520" cy="1623667"/>
          </a:xfrm>
          <a:prstGeom prst="rect">
            <a:avLst/>
          </a:prstGeom>
        </p:spPr>
      </p:pic>
      <p:pic>
        <p:nvPicPr>
          <p:cNvPr id="18" name="Picture 17">
            <a:extLst>
              <a:ext uri="{FF2B5EF4-FFF2-40B4-BE49-F238E27FC236}">
                <a16:creationId xmlns:a16="http://schemas.microsoft.com/office/drawing/2014/main" id="{1B9BF1F0-EE02-2137-1723-6BE51AE492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2235" y="3485983"/>
            <a:ext cx="2236591" cy="1774085"/>
          </a:xfrm>
          <a:prstGeom prst="rect">
            <a:avLst/>
          </a:prstGeom>
        </p:spPr>
      </p:pic>
      <p:sp>
        <p:nvSpPr>
          <p:cNvPr id="20" name="Title 1">
            <a:extLst>
              <a:ext uri="{FF2B5EF4-FFF2-40B4-BE49-F238E27FC236}">
                <a16:creationId xmlns:a16="http://schemas.microsoft.com/office/drawing/2014/main" id="{BCF4111B-6BAF-0E1B-1B97-971036406606}"/>
              </a:ext>
            </a:extLst>
          </p:cNvPr>
          <p:cNvSpPr txBox="1">
            <a:spLocks/>
          </p:cNvSpPr>
          <p:nvPr/>
        </p:nvSpPr>
        <p:spPr>
          <a:xfrm>
            <a:off x="-1140803" y="401222"/>
            <a:ext cx="14008664" cy="112207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ZA" dirty="0"/>
              <a:t>Emerging evaluators (EE)</a:t>
            </a:r>
            <a:endParaRPr lang="en-US" dirty="0"/>
          </a:p>
        </p:txBody>
      </p:sp>
    </p:spTree>
    <p:extLst>
      <p:ext uri="{BB962C8B-B14F-4D97-AF65-F5344CB8AC3E}">
        <p14:creationId xmlns:p14="http://schemas.microsoft.com/office/powerpoint/2010/main" val="3509697294"/>
      </p:ext>
    </p:extLst>
  </p:cSld>
  <p:clrMapOvr>
    <a:masterClrMapping/>
  </p:clrMapOvr>
  <mc:AlternateContent xmlns:mc="http://schemas.openxmlformats.org/markup-compatibility/2006" xmlns:p14="http://schemas.microsoft.com/office/powerpoint/2010/main">
    <mc:Choice Requires="p14">
      <p:transition spd="slow" p14:dur="800">
        <p14:flythrough dir="ou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01C4BD-E915-C9A2-1B18-0B245D58EF34}"/>
              </a:ext>
            </a:extLst>
          </p:cNvPr>
          <p:cNvSpPr>
            <a:spLocks noGrp="1"/>
          </p:cNvSpPr>
          <p:nvPr>
            <p:ph sz="quarter" idx="13"/>
          </p:nvPr>
        </p:nvSpPr>
        <p:spPr>
          <a:xfrm>
            <a:off x="913775" y="1310640"/>
            <a:ext cx="3466314" cy="4525716"/>
          </a:xfrm>
        </p:spPr>
        <p:txBody>
          <a:bodyPr/>
          <a:lstStyle/>
          <a:p>
            <a:pPr marL="0" indent="0">
              <a:buNone/>
            </a:pPr>
            <a:r>
              <a:rPr lang="en-ZA" dirty="0"/>
              <a:t>As part of the capacitation component of the programme each EE was partnered with a mentor. </a:t>
            </a:r>
          </a:p>
          <a:p>
            <a:pPr marL="0" indent="0">
              <a:buNone/>
            </a:pPr>
            <a:r>
              <a:rPr lang="en-ZA" dirty="0"/>
              <a:t>Positive feedback received from the EE’s and host organisations.</a:t>
            </a:r>
          </a:p>
          <a:p>
            <a:pPr marL="0" indent="0">
              <a:buNone/>
            </a:pPr>
            <a:r>
              <a:rPr lang="en-ZA" dirty="0"/>
              <a:t>Phase 2 of the EE Programme will be implemented in the new fiscus. </a:t>
            </a:r>
          </a:p>
          <a:p>
            <a:endParaRPr lang="en-US" dirty="0"/>
          </a:p>
        </p:txBody>
      </p:sp>
      <p:pic>
        <p:nvPicPr>
          <p:cNvPr id="4" name="Picture 3">
            <a:extLst>
              <a:ext uri="{FF2B5EF4-FFF2-40B4-BE49-F238E27FC236}">
                <a16:creationId xmlns:a16="http://schemas.microsoft.com/office/drawing/2014/main" id="{DC6AD39F-B08F-D17F-6923-8B313E7EBD65}"/>
              </a:ext>
            </a:extLst>
          </p:cNvPr>
          <p:cNvPicPr>
            <a:picLocks noChangeAspect="1"/>
          </p:cNvPicPr>
          <p:nvPr/>
        </p:nvPicPr>
        <p:blipFill>
          <a:blip r:embed="rId2"/>
          <a:stretch>
            <a:fillRect/>
          </a:stretch>
        </p:blipFill>
        <p:spPr>
          <a:xfrm>
            <a:off x="4916311" y="1310640"/>
            <a:ext cx="6361289" cy="4232204"/>
          </a:xfrm>
          <a:prstGeom prst="rect">
            <a:avLst/>
          </a:prstGeom>
        </p:spPr>
      </p:pic>
      <p:sp>
        <p:nvSpPr>
          <p:cNvPr id="5" name="Title 1">
            <a:extLst>
              <a:ext uri="{FF2B5EF4-FFF2-40B4-BE49-F238E27FC236}">
                <a16:creationId xmlns:a16="http://schemas.microsoft.com/office/drawing/2014/main" id="{79B9861F-EF9C-1688-6268-C230E19B2659}"/>
              </a:ext>
            </a:extLst>
          </p:cNvPr>
          <p:cNvSpPr txBox="1">
            <a:spLocks/>
          </p:cNvSpPr>
          <p:nvPr/>
        </p:nvSpPr>
        <p:spPr>
          <a:xfrm>
            <a:off x="-1007723" y="0"/>
            <a:ext cx="14207446" cy="15998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ZA" dirty="0"/>
              <a:t>Emerging evaluators (EE)</a:t>
            </a:r>
            <a:endParaRPr lang="en-US" dirty="0"/>
          </a:p>
        </p:txBody>
      </p:sp>
    </p:spTree>
    <p:extLst>
      <p:ext uri="{BB962C8B-B14F-4D97-AF65-F5344CB8AC3E}">
        <p14:creationId xmlns:p14="http://schemas.microsoft.com/office/powerpoint/2010/main" val="32071330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4435722-3740-E648-A89D-43F2DF407994}"/>
              </a:ext>
            </a:extLst>
          </p:cNvPr>
          <p:cNvSpPr/>
          <p:nvPr/>
        </p:nvSpPr>
        <p:spPr>
          <a:xfrm>
            <a:off x="0" y="0"/>
            <a:ext cx="12192000" cy="6879930"/>
          </a:xfrm>
          <a:prstGeom prst="rect">
            <a:avLst/>
          </a:prstGeom>
          <a:gradFill flip="none" rotWithShape="1">
            <a:gsLst>
              <a:gs pos="2100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3F8B5BE7-5CDC-4867-A5A3-B5B6BF1D1063}"/>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992489" y="0"/>
            <a:ext cx="8207022" cy="6879930"/>
          </a:xfrm>
          <a:prstGeom prst="rect">
            <a:avLst/>
          </a:prstGeom>
        </p:spPr>
      </p:pic>
    </p:spTree>
    <p:extLst>
      <p:ext uri="{BB962C8B-B14F-4D97-AF65-F5344CB8AC3E}">
        <p14:creationId xmlns:p14="http://schemas.microsoft.com/office/powerpoint/2010/main" val="22292694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DFEE1-FD6C-57DD-2A24-EBE8A9DAD4FA}"/>
              </a:ext>
            </a:extLst>
          </p:cNvPr>
          <p:cNvSpPr>
            <a:spLocks noGrp="1"/>
          </p:cNvSpPr>
          <p:nvPr>
            <p:ph type="title"/>
          </p:nvPr>
        </p:nvSpPr>
        <p:spPr>
          <a:xfrm>
            <a:off x="913774" y="828563"/>
            <a:ext cx="10351752" cy="1000237"/>
          </a:xfrm>
        </p:spPr>
        <p:txBody>
          <a:bodyPr/>
          <a:lstStyle/>
          <a:p>
            <a:r>
              <a:rPr lang="en-ZA" dirty="0"/>
              <a:t>Treasurer’s report</a:t>
            </a:r>
          </a:p>
        </p:txBody>
      </p:sp>
      <p:sp>
        <p:nvSpPr>
          <p:cNvPr id="3" name="Text Placeholder 2">
            <a:extLst>
              <a:ext uri="{FF2B5EF4-FFF2-40B4-BE49-F238E27FC236}">
                <a16:creationId xmlns:a16="http://schemas.microsoft.com/office/drawing/2014/main" id="{C0C05DD9-22A1-5E3B-2A71-FE984E2236A2}"/>
              </a:ext>
            </a:extLst>
          </p:cNvPr>
          <p:cNvSpPr>
            <a:spLocks noGrp="1"/>
          </p:cNvSpPr>
          <p:nvPr>
            <p:ph type="body" idx="1"/>
          </p:nvPr>
        </p:nvSpPr>
        <p:spPr>
          <a:xfrm>
            <a:off x="691705" y="2298920"/>
            <a:ext cx="10351752" cy="1368183"/>
          </a:xfrm>
        </p:spPr>
        <p:txBody>
          <a:bodyPr/>
          <a:lstStyle/>
          <a:p>
            <a:pPr marL="0" marR="0" lvl="0" indent="0" algn="ctr" defTabSz="914400" rtl="0" eaLnBrk="1" fontAlgn="auto" latinLnBrk="0" hangingPunct="1">
              <a:lnSpc>
                <a:spcPct val="90000"/>
              </a:lnSpc>
              <a:spcBef>
                <a:spcPts val="1000"/>
              </a:spcBef>
              <a:spcAft>
                <a:spcPts val="0"/>
              </a:spcAft>
              <a:buClr>
                <a:srgbClr val="000000"/>
              </a:buClr>
              <a:buSzPts val="2400"/>
              <a:buFont typeface="Arial"/>
              <a:buNone/>
              <a:tabLst/>
              <a:defRPr/>
            </a:pPr>
            <a:r>
              <a:rPr kumimoji="0" lang="en-ZA" sz="2400" b="0" i="0" u="none" strike="noStrike" kern="0" cap="none" spc="0" normalizeH="0" baseline="0" noProof="0" dirty="0">
                <a:ln>
                  <a:noFill/>
                </a:ln>
                <a:solidFill>
                  <a:srgbClr val="000000"/>
                </a:solidFill>
                <a:effectLst/>
                <a:uLnTx/>
                <a:uFillTx/>
                <a:latin typeface="Calibri"/>
                <a:cs typeface="Calibri"/>
                <a:sym typeface="Calibri"/>
              </a:rPr>
              <a:t>Ayanda Mtanyana</a:t>
            </a:r>
          </a:p>
          <a:p>
            <a:pPr marL="0" marR="0" lvl="0" indent="0" algn="ctr" defTabSz="914400" rtl="0" eaLnBrk="1" fontAlgn="auto" latinLnBrk="0" hangingPunct="1">
              <a:lnSpc>
                <a:spcPct val="90000"/>
              </a:lnSpc>
              <a:spcBef>
                <a:spcPts val="1000"/>
              </a:spcBef>
              <a:spcAft>
                <a:spcPts val="0"/>
              </a:spcAft>
              <a:buClr>
                <a:srgbClr val="000000"/>
              </a:buClr>
              <a:buSzPts val="2400"/>
              <a:buFont typeface="Arial"/>
              <a:buNone/>
              <a:tabLst/>
              <a:defRPr/>
            </a:pPr>
            <a:r>
              <a:rPr kumimoji="0" lang="en-ZA" sz="2400" b="0" i="0" u="none" strike="noStrike" kern="0" cap="none" spc="0" normalizeH="0" baseline="0" noProof="0" dirty="0">
                <a:ln>
                  <a:noFill/>
                </a:ln>
                <a:solidFill>
                  <a:srgbClr val="000000"/>
                </a:solidFill>
                <a:effectLst/>
                <a:uLnTx/>
                <a:uFillTx/>
                <a:latin typeface="Calibri"/>
                <a:cs typeface="Calibri"/>
                <a:sym typeface="Calibri"/>
              </a:rPr>
              <a:t>Treasurer</a:t>
            </a:r>
            <a:endParaRPr lang="en-ZA" dirty="0"/>
          </a:p>
        </p:txBody>
      </p:sp>
    </p:spTree>
    <p:extLst>
      <p:ext uri="{BB962C8B-B14F-4D97-AF65-F5344CB8AC3E}">
        <p14:creationId xmlns:p14="http://schemas.microsoft.com/office/powerpoint/2010/main" val="32186068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52"/>
          <p:cNvSpPr txBox="1">
            <a:spLocks noGrp="1"/>
          </p:cNvSpPr>
          <p:nvPr>
            <p:ph type="title"/>
          </p:nvPr>
        </p:nvSpPr>
        <p:spPr>
          <a:xfrm>
            <a:off x="2927352" y="365125"/>
            <a:ext cx="8655049" cy="774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ZA" sz="2800" b="1" dirty="0">
                <a:latin typeface="Calibri"/>
                <a:sym typeface="Calibri"/>
              </a:rPr>
              <a:t>Financial review for year ending 28 February 2022</a:t>
            </a:r>
            <a:endParaRPr sz="2800" dirty="0"/>
          </a:p>
        </p:txBody>
      </p:sp>
      <p:sp>
        <p:nvSpPr>
          <p:cNvPr id="336" name="Google Shape;336;p52"/>
          <p:cNvSpPr txBox="1">
            <a:spLocks noGrp="1"/>
          </p:cNvSpPr>
          <p:nvPr>
            <p:ph type="body" idx="1"/>
          </p:nvPr>
        </p:nvSpPr>
        <p:spPr>
          <a:xfrm>
            <a:off x="609600" y="1274619"/>
            <a:ext cx="11074400" cy="4851546"/>
          </a:xfrm>
          <a:prstGeom prst="rect">
            <a:avLst/>
          </a:prstGeom>
          <a:noFill/>
          <a:ln>
            <a:noFill/>
          </a:ln>
        </p:spPr>
        <p:txBody>
          <a:bodyPr spcFirstLastPara="1" wrap="square" lIns="91425" tIns="45700" rIns="91425" bIns="45700" anchor="t" anchorCtr="0">
            <a:noAutofit/>
          </a:bodyPr>
          <a:lstStyle/>
          <a:p>
            <a:pPr marL="342900" lvl="0" indent="-342900" algn="l" rtl="0">
              <a:spcBef>
                <a:spcPts val="600"/>
              </a:spcBef>
              <a:spcAft>
                <a:spcPts val="0"/>
              </a:spcAft>
              <a:buClr>
                <a:schemeClr val="dk1"/>
              </a:buClr>
              <a:buSzPts val="2000"/>
              <a:buFont typeface="Arial" panose="020B0604020202020204" pitchFamily="34" charset="0"/>
              <a:buChar char="•"/>
            </a:pPr>
            <a:r>
              <a:rPr lang="en-ZA" sz="2200" dirty="0">
                <a:latin typeface="Calibri"/>
                <a:ea typeface="Calibri"/>
                <a:cs typeface="Calibri"/>
                <a:sym typeface="Calibri"/>
              </a:rPr>
              <a:t>SAMEA had </a:t>
            </a:r>
            <a:r>
              <a:rPr lang="en-ZA" sz="2200" b="1" dirty="0">
                <a:latin typeface="Calibri"/>
                <a:ea typeface="Calibri"/>
                <a:cs typeface="Calibri"/>
                <a:sym typeface="Calibri"/>
              </a:rPr>
              <a:t>a healthy bank balance of R2.7m </a:t>
            </a:r>
            <a:r>
              <a:rPr lang="en-ZA" sz="2200" dirty="0">
                <a:latin typeface="Calibri"/>
                <a:ea typeface="Calibri"/>
                <a:cs typeface="Calibri"/>
                <a:sym typeface="Calibri"/>
              </a:rPr>
              <a:t>in FY2022, which is significantly higher than usual for a non-conference year due to grant income for </a:t>
            </a:r>
            <a:r>
              <a:rPr lang="en-ZA" sz="2200" b="1" dirty="0">
                <a:latin typeface="Calibri"/>
                <a:ea typeface="Calibri"/>
                <a:cs typeface="Calibri"/>
                <a:sym typeface="Calibri"/>
              </a:rPr>
              <a:t>co-creation and EE programmes</a:t>
            </a:r>
          </a:p>
          <a:p>
            <a:pPr marL="342900" lvl="0" indent="-342900" algn="l" rtl="0">
              <a:spcBef>
                <a:spcPts val="600"/>
              </a:spcBef>
              <a:spcAft>
                <a:spcPts val="0"/>
              </a:spcAft>
              <a:buClr>
                <a:schemeClr val="dk1"/>
              </a:buClr>
              <a:buSzPts val="2000"/>
              <a:buFont typeface="Arial" panose="020B0604020202020204" pitchFamily="34" charset="0"/>
              <a:buChar char="•"/>
            </a:pPr>
            <a:r>
              <a:rPr lang="en-ZA" sz="2200" dirty="0">
                <a:latin typeface="Calibri"/>
                <a:ea typeface="Calibri"/>
                <a:cs typeface="Calibri"/>
                <a:sym typeface="Calibri"/>
              </a:rPr>
              <a:t>The virtual format of the Capability Building workshops remained </a:t>
            </a:r>
            <a:r>
              <a:rPr lang="en-ZA" sz="2200" b="1" dirty="0">
                <a:latin typeface="Calibri"/>
                <a:sym typeface="Calibri"/>
              </a:rPr>
              <a:t>cost-effective</a:t>
            </a:r>
            <a:r>
              <a:rPr lang="en-ZA" sz="2200" dirty="0">
                <a:latin typeface="Calibri"/>
                <a:ea typeface="Calibri"/>
                <a:cs typeface="Calibri"/>
                <a:sym typeface="Calibri"/>
              </a:rPr>
              <a:t>, which enabled SAMEA to survive delaying the 8</a:t>
            </a:r>
            <a:r>
              <a:rPr lang="en-ZA" sz="2200" baseline="30000" dirty="0">
                <a:latin typeface="Calibri"/>
                <a:ea typeface="Calibri"/>
                <a:cs typeface="Calibri"/>
                <a:sym typeface="Calibri"/>
              </a:rPr>
              <a:t>th</a:t>
            </a:r>
            <a:r>
              <a:rPr lang="en-ZA" sz="2200" dirty="0">
                <a:latin typeface="Calibri"/>
                <a:ea typeface="Calibri"/>
                <a:cs typeface="Calibri"/>
                <a:sym typeface="Calibri"/>
              </a:rPr>
              <a:t> Conference until this year</a:t>
            </a:r>
          </a:p>
          <a:p>
            <a:pPr marL="342900" lvl="0" indent="-342900" algn="l" rtl="0">
              <a:spcBef>
                <a:spcPts val="600"/>
              </a:spcBef>
              <a:spcAft>
                <a:spcPts val="0"/>
              </a:spcAft>
              <a:buClr>
                <a:schemeClr val="dk1"/>
              </a:buClr>
              <a:buSzPts val="2000"/>
              <a:buFont typeface="Arial" panose="020B0604020202020204" pitchFamily="34" charset="0"/>
              <a:buChar char="•"/>
            </a:pPr>
            <a:r>
              <a:rPr lang="en-ZA" sz="2200" dirty="0">
                <a:latin typeface="Calibri"/>
                <a:ea typeface="Calibri"/>
                <a:cs typeface="Calibri"/>
                <a:sym typeface="Calibri"/>
              </a:rPr>
              <a:t>It is critical to </a:t>
            </a:r>
            <a:r>
              <a:rPr lang="en-ZA" sz="2200" b="1" dirty="0">
                <a:latin typeface="Calibri"/>
                <a:ea typeface="Calibri"/>
                <a:cs typeface="Calibri"/>
                <a:sym typeface="Calibri"/>
              </a:rPr>
              <a:t>fundraise for the EE programme </a:t>
            </a:r>
            <a:r>
              <a:rPr lang="en-ZA" sz="2200" dirty="0">
                <a:latin typeface="Calibri"/>
                <a:ea typeface="Calibri"/>
                <a:cs typeface="Calibri"/>
                <a:sym typeface="Calibri"/>
              </a:rPr>
              <a:t>for continuity and to</a:t>
            </a:r>
            <a:r>
              <a:rPr lang="en-ZA" sz="2200" b="1" dirty="0">
                <a:latin typeface="Calibri"/>
                <a:sym typeface="Calibri"/>
              </a:rPr>
              <a:t> </a:t>
            </a:r>
            <a:r>
              <a:rPr lang="en-ZA" sz="2200" dirty="0">
                <a:latin typeface="Calibri"/>
                <a:sym typeface="Calibri"/>
              </a:rPr>
              <a:t>improve our membership </a:t>
            </a:r>
            <a:r>
              <a:rPr lang="en-ZA" sz="2200" dirty="0">
                <a:latin typeface="Calibri"/>
                <a:ea typeface="Calibri"/>
                <a:cs typeface="Calibri"/>
                <a:sym typeface="Calibri"/>
              </a:rPr>
              <a:t>and sponsorships fees</a:t>
            </a:r>
          </a:p>
          <a:p>
            <a:pPr marL="342900" indent="-342900">
              <a:spcBef>
                <a:spcPts val="600"/>
              </a:spcBef>
              <a:buClr>
                <a:schemeClr val="dk1"/>
              </a:buClr>
              <a:buSzPts val="2000"/>
              <a:buFont typeface="Arial" panose="020B0604020202020204" pitchFamily="34" charset="0"/>
              <a:buChar char="•"/>
            </a:pPr>
            <a:r>
              <a:rPr lang="en-ZA" sz="2200" b="1" dirty="0">
                <a:latin typeface="Calibri"/>
                <a:sym typeface="Calibri"/>
              </a:rPr>
              <a:t>Treasury Management Guidelines continue to be followed </a:t>
            </a:r>
            <a:r>
              <a:rPr lang="en-ZA" sz="2200" dirty="0">
                <a:latin typeface="Calibri"/>
                <a:sym typeface="Calibri"/>
              </a:rPr>
              <a:t>with the exception of a finance sub-committee (decisions are made a board level)</a:t>
            </a:r>
          </a:p>
          <a:p>
            <a:pPr marL="342900" indent="-342900">
              <a:spcBef>
                <a:spcPts val="600"/>
              </a:spcBef>
              <a:buClr>
                <a:schemeClr val="dk1"/>
              </a:buClr>
              <a:buSzPts val="2000"/>
              <a:buFont typeface="Arial" panose="020B0604020202020204" pitchFamily="34" charset="0"/>
              <a:buChar char="•"/>
            </a:pPr>
            <a:r>
              <a:rPr lang="en-ZA" sz="2200" b="1" dirty="0">
                <a:latin typeface="Calibri"/>
                <a:sym typeface="Calibri"/>
              </a:rPr>
              <a:t>BVSA continued to serve as the SAMEA bookkeepers </a:t>
            </a:r>
            <a:r>
              <a:rPr lang="en-ZA" sz="2200" dirty="0">
                <a:latin typeface="Calibri"/>
                <a:sym typeface="Calibri"/>
              </a:rPr>
              <a:t>and prepares the financial statements for audit purposes</a:t>
            </a:r>
          </a:p>
          <a:p>
            <a:pPr marL="342900" indent="-342900">
              <a:spcBef>
                <a:spcPts val="600"/>
              </a:spcBef>
              <a:buClr>
                <a:schemeClr val="dk1"/>
              </a:buClr>
              <a:buSzPts val="2000"/>
              <a:buFont typeface="Arial" panose="020B0604020202020204" pitchFamily="34" charset="0"/>
              <a:buChar char="•"/>
            </a:pPr>
            <a:r>
              <a:rPr lang="en-ZA" sz="2200" b="1" dirty="0">
                <a:latin typeface="Calibri"/>
                <a:sym typeface="Calibri"/>
              </a:rPr>
              <a:t>BVA Inc. are the SAMEA auditors</a:t>
            </a:r>
            <a:r>
              <a:rPr lang="en-ZA" sz="2200" dirty="0">
                <a:latin typeface="Calibri"/>
                <a:sym typeface="Calibri"/>
              </a:rPr>
              <a:t>, which is part of the same group of companies as BVSA, but not the same company</a:t>
            </a:r>
          </a:p>
        </p:txBody>
      </p:sp>
      <p:sp>
        <p:nvSpPr>
          <p:cNvPr id="337" name="Google Shape;337;p52"/>
          <p:cNvSpPr txBox="1">
            <a:spLocks noGrp="1"/>
          </p:cNvSpPr>
          <p:nvPr>
            <p:ph type="ftr" idx="11"/>
          </p:nvPr>
        </p:nvSpPr>
        <p:spPr>
          <a:xfrm>
            <a:off x="4165600" y="6211889"/>
            <a:ext cx="38608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ZA" sz="1200" b="0" i="0" u="none" strike="noStrike" kern="0" cap="none" spc="0" normalizeH="0" baseline="0" noProof="0">
                <a:ln>
                  <a:noFill/>
                </a:ln>
                <a:solidFill>
                  <a:srgbClr val="898989"/>
                </a:solidFill>
                <a:effectLst/>
                <a:uLnTx/>
                <a:uFillTx/>
                <a:latin typeface="Calibri"/>
                <a:cs typeface="Calibri"/>
                <a:sym typeface="Calibri"/>
              </a:rPr>
              <a:t>www.samea.org.za | @SAMEA_ZA</a:t>
            </a:r>
            <a:endParaRPr kumimoji="0" sz="1200" b="0" i="0" u="none" strike="noStrike" kern="0" cap="none" spc="0" normalizeH="0" baseline="0" noProof="0">
              <a:ln>
                <a:noFill/>
              </a:ln>
              <a:solidFill>
                <a:srgbClr val="898989"/>
              </a:solidFill>
              <a:effectLst/>
              <a:uLnTx/>
              <a:uFillTx/>
              <a:latin typeface="Calibri"/>
              <a:cs typeface="Calibri"/>
              <a:sym typeface="Calibri"/>
            </a:endParaRPr>
          </a:p>
        </p:txBody>
      </p:sp>
      <p:sp>
        <p:nvSpPr>
          <p:cNvPr id="3" name="Slide Number Placeholder 2">
            <a:extLst>
              <a:ext uri="{FF2B5EF4-FFF2-40B4-BE49-F238E27FC236}">
                <a16:creationId xmlns:a16="http://schemas.microsoft.com/office/drawing/2014/main" id="{44F7D5C6-49D9-0747-FF02-217C446FC56F}"/>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ZA" sz="1200" b="0" i="0" u="none" strike="noStrike" kern="0" cap="none" spc="0" normalizeH="0" baseline="0" noProof="0" smtClean="0">
                <a:ln>
                  <a:noFill/>
                </a:ln>
                <a:solidFill>
                  <a:srgbClr val="898989"/>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lang="en-ZA" sz="1200" b="0" i="0" u="none" strike="noStrike" kern="0" cap="none" spc="0" normalizeH="0" baseline="0" noProof="0">
              <a:ln>
                <a:noFill/>
              </a:ln>
              <a:solidFill>
                <a:srgbClr val="898989"/>
              </a:solidFill>
              <a:effectLst/>
              <a:uLnTx/>
              <a:uFillTx/>
              <a:latin typeface="Calibri"/>
              <a:cs typeface="Calibri"/>
              <a:sym typeface="Calibri"/>
            </a:endParaRPr>
          </a:p>
        </p:txBody>
      </p:sp>
    </p:spTree>
    <p:extLst>
      <p:ext uri="{BB962C8B-B14F-4D97-AF65-F5344CB8AC3E}">
        <p14:creationId xmlns:p14="http://schemas.microsoft.com/office/powerpoint/2010/main" val="23069824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52"/>
          <p:cNvSpPr txBox="1">
            <a:spLocks noGrp="1"/>
          </p:cNvSpPr>
          <p:nvPr>
            <p:ph type="title"/>
          </p:nvPr>
        </p:nvSpPr>
        <p:spPr>
          <a:xfrm>
            <a:off x="2927352" y="365125"/>
            <a:ext cx="8655049" cy="774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ZA" sz="2800" b="1" dirty="0">
                <a:latin typeface="Calibri"/>
                <a:sym typeface="Calibri"/>
              </a:rPr>
              <a:t>Financial review for year ending 28 February 2022</a:t>
            </a:r>
            <a:endParaRPr sz="2800" dirty="0"/>
          </a:p>
        </p:txBody>
      </p:sp>
      <p:sp>
        <p:nvSpPr>
          <p:cNvPr id="336" name="Google Shape;336;p52"/>
          <p:cNvSpPr txBox="1">
            <a:spLocks noGrp="1"/>
          </p:cNvSpPr>
          <p:nvPr>
            <p:ph type="body" idx="1"/>
          </p:nvPr>
        </p:nvSpPr>
        <p:spPr>
          <a:xfrm>
            <a:off x="7315199" y="1552301"/>
            <a:ext cx="4368799" cy="457386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000"/>
              <a:buNone/>
            </a:pPr>
            <a:r>
              <a:rPr lang="en-ZA" dirty="0">
                <a:latin typeface="Calibri"/>
                <a:ea typeface="Calibri"/>
                <a:cs typeface="Calibri"/>
                <a:sym typeface="Calibri"/>
              </a:rPr>
              <a:t>SAMEA continued to have </a:t>
            </a:r>
            <a:r>
              <a:rPr lang="en-ZA" b="1" dirty="0">
                <a:latin typeface="Calibri"/>
                <a:ea typeface="Calibri"/>
                <a:cs typeface="Calibri"/>
                <a:sym typeface="Calibri"/>
              </a:rPr>
              <a:t>a healthy bank balance</a:t>
            </a:r>
            <a:r>
              <a:rPr lang="en-ZA" dirty="0">
                <a:latin typeface="Calibri"/>
                <a:ea typeface="Calibri"/>
                <a:cs typeface="Calibri"/>
                <a:sym typeface="Calibri"/>
              </a:rPr>
              <a:t>. FY2022 saw us maintain an above target amount and diversify sources of funding. This allowed the Association to pursue </a:t>
            </a:r>
            <a:r>
              <a:rPr lang="en-ZA" b="1" dirty="0">
                <a:latin typeface="Calibri"/>
                <a:ea typeface="Calibri"/>
                <a:cs typeface="Calibri"/>
                <a:sym typeface="Calibri"/>
              </a:rPr>
              <a:t>strategic imperatives such as EE capacity building and responsive co-creation </a:t>
            </a:r>
            <a:r>
              <a:rPr lang="en-ZA" dirty="0">
                <a:latin typeface="Calibri"/>
                <a:ea typeface="Calibri"/>
                <a:cs typeface="Calibri"/>
                <a:sym typeface="Calibri"/>
              </a:rPr>
              <a:t>efforts that contribute to knowledge and practice.</a:t>
            </a:r>
            <a:endParaRPr dirty="0">
              <a:latin typeface="Calibri"/>
              <a:ea typeface="Calibri"/>
              <a:cs typeface="Calibri"/>
              <a:sym typeface="Calibri"/>
            </a:endParaRPr>
          </a:p>
        </p:txBody>
      </p:sp>
      <p:sp>
        <p:nvSpPr>
          <p:cNvPr id="337" name="Google Shape;337;p52"/>
          <p:cNvSpPr txBox="1">
            <a:spLocks noGrp="1"/>
          </p:cNvSpPr>
          <p:nvPr>
            <p:ph type="ftr" idx="11"/>
          </p:nvPr>
        </p:nvSpPr>
        <p:spPr>
          <a:xfrm>
            <a:off x="4165600" y="6211889"/>
            <a:ext cx="38608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ZA" sz="1200" b="0" i="0" u="none" strike="noStrike" kern="0" cap="none" spc="0" normalizeH="0" baseline="0" noProof="0">
                <a:ln>
                  <a:noFill/>
                </a:ln>
                <a:solidFill>
                  <a:srgbClr val="898989"/>
                </a:solidFill>
                <a:effectLst/>
                <a:uLnTx/>
                <a:uFillTx/>
                <a:latin typeface="Calibri"/>
                <a:cs typeface="Calibri"/>
                <a:sym typeface="Calibri"/>
              </a:rPr>
              <a:t>www.samea.org.za | @SAMEA_ZA</a:t>
            </a:r>
            <a:endParaRPr kumimoji="0" sz="1200" b="0" i="0" u="none" strike="noStrike" kern="0" cap="none" spc="0" normalizeH="0" baseline="0" noProof="0">
              <a:ln>
                <a:noFill/>
              </a:ln>
              <a:solidFill>
                <a:srgbClr val="898989"/>
              </a:solidFill>
              <a:effectLst/>
              <a:uLnTx/>
              <a:uFillTx/>
              <a:latin typeface="Calibri"/>
              <a:cs typeface="Calibri"/>
              <a:sym typeface="Calibri"/>
            </a:endParaRPr>
          </a:p>
        </p:txBody>
      </p:sp>
      <p:sp>
        <p:nvSpPr>
          <p:cNvPr id="3" name="Slide Number Placeholder 2">
            <a:extLst>
              <a:ext uri="{FF2B5EF4-FFF2-40B4-BE49-F238E27FC236}">
                <a16:creationId xmlns:a16="http://schemas.microsoft.com/office/drawing/2014/main" id="{4CB512AF-46C1-95D5-63D4-931662CC0F48}"/>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ZA" sz="1200" b="0" i="0" u="none" strike="noStrike" kern="0" cap="none" spc="0" normalizeH="0" baseline="0" noProof="0" smtClean="0">
                <a:ln>
                  <a:noFill/>
                </a:ln>
                <a:solidFill>
                  <a:srgbClr val="898989"/>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lang="en-ZA" sz="1200" b="0" i="0" u="none" strike="noStrike" kern="0" cap="none" spc="0" normalizeH="0" baseline="0" noProof="0">
              <a:ln>
                <a:noFill/>
              </a:ln>
              <a:solidFill>
                <a:srgbClr val="898989"/>
              </a:solidFill>
              <a:effectLst/>
              <a:uLnTx/>
              <a:uFillTx/>
              <a:latin typeface="Calibri"/>
              <a:cs typeface="Calibri"/>
              <a:sym typeface="Calibri"/>
            </a:endParaRPr>
          </a:p>
        </p:txBody>
      </p:sp>
      <p:graphicFrame>
        <p:nvGraphicFramePr>
          <p:cNvPr id="4" name="Chart 3">
            <a:extLst>
              <a:ext uri="{FF2B5EF4-FFF2-40B4-BE49-F238E27FC236}">
                <a16:creationId xmlns:a16="http://schemas.microsoft.com/office/drawing/2014/main" id="{36118A48-4488-4D2F-8A69-78185A829F64}"/>
              </a:ext>
            </a:extLst>
          </p:cNvPr>
          <p:cNvGraphicFramePr>
            <a:graphicFrameLocks/>
          </p:cNvGraphicFramePr>
          <p:nvPr/>
        </p:nvGraphicFramePr>
        <p:xfrm>
          <a:off x="508002" y="1552302"/>
          <a:ext cx="6540832" cy="45738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896382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52"/>
          <p:cNvSpPr txBox="1">
            <a:spLocks noGrp="1"/>
          </p:cNvSpPr>
          <p:nvPr>
            <p:ph type="title"/>
          </p:nvPr>
        </p:nvSpPr>
        <p:spPr>
          <a:xfrm>
            <a:off x="2927352" y="365125"/>
            <a:ext cx="8655049" cy="774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ZA" sz="2800" b="1" dirty="0">
                <a:latin typeface="Calibri"/>
                <a:sym typeface="Calibri"/>
              </a:rPr>
              <a:t>Financial review for year ending 28 February 2022</a:t>
            </a:r>
            <a:endParaRPr sz="2800" dirty="0"/>
          </a:p>
        </p:txBody>
      </p:sp>
      <p:sp>
        <p:nvSpPr>
          <p:cNvPr id="336" name="Google Shape;336;p52"/>
          <p:cNvSpPr txBox="1">
            <a:spLocks noGrp="1"/>
          </p:cNvSpPr>
          <p:nvPr>
            <p:ph type="body" idx="1"/>
          </p:nvPr>
        </p:nvSpPr>
        <p:spPr>
          <a:xfrm>
            <a:off x="7315199" y="1552301"/>
            <a:ext cx="4368799" cy="457386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000"/>
              <a:buNone/>
            </a:pPr>
            <a:r>
              <a:rPr lang="en-ZA" dirty="0">
                <a:latin typeface="Calibri"/>
                <a:ea typeface="Calibri"/>
                <a:cs typeface="Calibri"/>
                <a:sym typeface="Calibri"/>
              </a:rPr>
              <a:t>SAMEA had retained income that could give it </a:t>
            </a:r>
            <a:r>
              <a:rPr lang="en-ZA" b="1" dirty="0">
                <a:latin typeface="Calibri"/>
                <a:ea typeface="Calibri"/>
                <a:cs typeface="Calibri"/>
                <a:sym typeface="Calibri"/>
              </a:rPr>
              <a:t>a two-year runway</a:t>
            </a:r>
            <a:r>
              <a:rPr lang="en-ZA" dirty="0">
                <a:latin typeface="Calibri"/>
                <a:ea typeface="Calibri"/>
                <a:cs typeface="Calibri"/>
                <a:sym typeface="Calibri"/>
              </a:rPr>
              <a:t>, assuming that the conference at least breaks even. This is even so at the increased secretariat capacity of 0.5FTE Coordinator and 0.8FTE Administrator, which is critical to deliver services and for board sustainability.</a:t>
            </a:r>
            <a:endParaRPr dirty="0">
              <a:latin typeface="Calibri"/>
              <a:ea typeface="Calibri"/>
              <a:cs typeface="Calibri"/>
              <a:sym typeface="Calibri"/>
            </a:endParaRPr>
          </a:p>
        </p:txBody>
      </p:sp>
      <p:sp>
        <p:nvSpPr>
          <p:cNvPr id="337" name="Google Shape;337;p52"/>
          <p:cNvSpPr txBox="1">
            <a:spLocks noGrp="1"/>
          </p:cNvSpPr>
          <p:nvPr>
            <p:ph type="ftr" idx="11"/>
          </p:nvPr>
        </p:nvSpPr>
        <p:spPr>
          <a:xfrm>
            <a:off x="4165600" y="6211889"/>
            <a:ext cx="38608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ZA" sz="1200" b="0" i="0" u="none" strike="noStrike" kern="0" cap="none" spc="0" normalizeH="0" baseline="0" noProof="0">
                <a:ln>
                  <a:noFill/>
                </a:ln>
                <a:solidFill>
                  <a:srgbClr val="898989"/>
                </a:solidFill>
                <a:effectLst/>
                <a:uLnTx/>
                <a:uFillTx/>
                <a:latin typeface="Calibri"/>
                <a:cs typeface="Calibri"/>
                <a:sym typeface="Calibri"/>
              </a:rPr>
              <a:t>www.samea.org.za | @SAMEA_ZA</a:t>
            </a:r>
            <a:endParaRPr kumimoji="0" sz="1200" b="0" i="0" u="none" strike="noStrike" kern="0" cap="none" spc="0" normalizeH="0" baseline="0" noProof="0">
              <a:ln>
                <a:noFill/>
              </a:ln>
              <a:solidFill>
                <a:srgbClr val="898989"/>
              </a:solidFill>
              <a:effectLst/>
              <a:uLnTx/>
              <a:uFillTx/>
              <a:latin typeface="Calibri"/>
              <a:cs typeface="Calibri"/>
              <a:sym typeface="Calibri"/>
            </a:endParaRPr>
          </a:p>
        </p:txBody>
      </p:sp>
      <p:sp>
        <p:nvSpPr>
          <p:cNvPr id="3" name="Slide Number Placeholder 2">
            <a:extLst>
              <a:ext uri="{FF2B5EF4-FFF2-40B4-BE49-F238E27FC236}">
                <a16:creationId xmlns:a16="http://schemas.microsoft.com/office/drawing/2014/main" id="{999C98E1-2CED-5D9A-1D58-197997578FB8}"/>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ZA" sz="1200" b="0" i="0" u="none" strike="noStrike" kern="0" cap="none" spc="0" normalizeH="0" baseline="0" noProof="0" smtClean="0">
                <a:ln>
                  <a:noFill/>
                </a:ln>
                <a:solidFill>
                  <a:srgbClr val="898989"/>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lang="en-ZA" sz="1200" b="0" i="0" u="none" strike="noStrike" kern="0" cap="none" spc="0" normalizeH="0" baseline="0" noProof="0">
              <a:ln>
                <a:noFill/>
              </a:ln>
              <a:solidFill>
                <a:srgbClr val="898989"/>
              </a:solidFill>
              <a:effectLst/>
              <a:uLnTx/>
              <a:uFillTx/>
              <a:latin typeface="Calibri"/>
              <a:cs typeface="Calibri"/>
              <a:sym typeface="Calibri"/>
            </a:endParaRPr>
          </a:p>
        </p:txBody>
      </p:sp>
      <p:graphicFrame>
        <p:nvGraphicFramePr>
          <p:cNvPr id="4" name="Chart 3">
            <a:extLst>
              <a:ext uri="{FF2B5EF4-FFF2-40B4-BE49-F238E27FC236}">
                <a16:creationId xmlns:a16="http://schemas.microsoft.com/office/drawing/2014/main" id="{3DC4A0C7-28AD-245A-E7EF-F22308DC10C3}"/>
              </a:ext>
            </a:extLst>
          </p:cNvPr>
          <p:cNvGraphicFramePr>
            <a:graphicFrameLocks/>
          </p:cNvGraphicFramePr>
          <p:nvPr/>
        </p:nvGraphicFramePr>
        <p:xfrm>
          <a:off x="508002" y="1552302"/>
          <a:ext cx="6540831" cy="45738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161372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DEABA5-0FC5-329D-CC09-3C651525FB02}"/>
              </a:ext>
            </a:extLst>
          </p:cNvPr>
          <p:cNvSpPr>
            <a:spLocks noGrp="1"/>
          </p:cNvSpPr>
          <p:nvPr>
            <p:ph type="title"/>
          </p:nvPr>
        </p:nvSpPr>
        <p:spPr/>
        <p:txBody>
          <a:bodyPr/>
          <a:lstStyle/>
          <a:p>
            <a:r>
              <a:rPr lang="en-ZA" dirty="0"/>
              <a:t>Review &amp; adoption of 2021 minutes</a:t>
            </a:r>
          </a:p>
        </p:txBody>
      </p:sp>
      <p:sp>
        <p:nvSpPr>
          <p:cNvPr id="5" name="Text Placeholder 4">
            <a:extLst>
              <a:ext uri="{FF2B5EF4-FFF2-40B4-BE49-F238E27FC236}">
                <a16:creationId xmlns:a16="http://schemas.microsoft.com/office/drawing/2014/main" id="{E0007EBC-71EE-070F-DBF7-8F2ABBCCD735}"/>
              </a:ext>
            </a:extLst>
          </p:cNvPr>
          <p:cNvSpPr>
            <a:spLocks noGrp="1"/>
          </p:cNvSpPr>
          <p:nvPr>
            <p:ph type="body" idx="1"/>
          </p:nvPr>
        </p:nvSpPr>
        <p:spPr/>
        <p:txBody>
          <a:bodyPr/>
          <a:lstStyle/>
          <a:p>
            <a:endParaRPr lang="en-ZA"/>
          </a:p>
        </p:txBody>
      </p:sp>
    </p:spTree>
    <p:extLst>
      <p:ext uri="{BB962C8B-B14F-4D97-AF65-F5344CB8AC3E}">
        <p14:creationId xmlns:p14="http://schemas.microsoft.com/office/powerpoint/2010/main" val="12651280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52"/>
          <p:cNvSpPr txBox="1">
            <a:spLocks noGrp="1"/>
          </p:cNvSpPr>
          <p:nvPr>
            <p:ph type="title"/>
          </p:nvPr>
        </p:nvSpPr>
        <p:spPr>
          <a:xfrm>
            <a:off x="2927352" y="365125"/>
            <a:ext cx="8655049" cy="774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ZA" sz="2800" b="1" dirty="0">
                <a:latin typeface="Calibri"/>
                <a:sym typeface="Calibri"/>
              </a:rPr>
              <a:t>Financial review for year ending 28 February 2022</a:t>
            </a:r>
            <a:endParaRPr sz="2800" dirty="0"/>
          </a:p>
        </p:txBody>
      </p:sp>
      <p:sp>
        <p:nvSpPr>
          <p:cNvPr id="336" name="Google Shape;336;p52"/>
          <p:cNvSpPr txBox="1">
            <a:spLocks noGrp="1"/>
          </p:cNvSpPr>
          <p:nvPr>
            <p:ph type="body" idx="1"/>
          </p:nvPr>
        </p:nvSpPr>
        <p:spPr>
          <a:xfrm>
            <a:off x="7315199" y="1552301"/>
            <a:ext cx="4368799" cy="457386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000"/>
              <a:buNone/>
            </a:pPr>
            <a:r>
              <a:rPr lang="en-ZA" dirty="0">
                <a:latin typeface="Calibri"/>
                <a:ea typeface="Calibri"/>
                <a:cs typeface="Calibri"/>
                <a:sym typeface="Calibri"/>
              </a:rPr>
              <a:t>We have consistently done well with </a:t>
            </a:r>
            <a:r>
              <a:rPr lang="en-ZA" b="1" dirty="0">
                <a:latin typeface="Calibri"/>
                <a:ea typeface="Calibri"/>
                <a:cs typeface="Calibri"/>
                <a:sym typeface="Calibri"/>
              </a:rPr>
              <a:t> collections</a:t>
            </a:r>
            <a:r>
              <a:rPr lang="en-ZA" dirty="0">
                <a:latin typeface="Calibri"/>
                <a:ea typeface="Calibri"/>
                <a:cs typeface="Calibri"/>
                <a:sym typeface="Calibri"/>
              </a:rPr>
              <a:t> of conference and workshop proceeds by the end of the subsequent financial year.</a:t>
            </a:r>
            <a:endParaRPr dirty="0">
              <a:latin typeface="Calibri"/>
              <a:ea typeface="Calibri"/>
              <a:cs typeface="Calibri"/>
              <a:sym typeface="Calibri"/>
            </a:endParaRPr>
          </a:p>
        </p:txBody>
      </p:sp>
      <p:sp>
        <p:nvSpPr>
          <p:cNvPr id="337" name="Google Shape;337;p52"/>
          <p:cNvSpPr txBox="1">
            <a:spLocks noGrp="1"/>
          </p:cNvSpPr>
          <p:nvPr>
            <p:ph type="ftr" idx="11"/>
          </p:nvPr>
        </p:nvSpPr>
        <p:spPr>
          <a:xfrm>
            <a:off x="4165600" y="6211889"/>
            <a:ext cx="38608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ZA" sz="1200" b="0" i="0" u="none" strike="noStrike" kern="0" cap="none" spc="0" normalizeH="0" baseline="0" noProof="0">
                <a:ln>
                  <a:noFill/>
                </a:ln>
                <a:solidFill>
                  <a:srgbClr val="898989"/>
                </a:solidFill>
                <a:effectLst/>
                <a:uLnTx/>
                <a:uFillTx/>
                <a:latin typeface="Calibri"/>
                <a:cs typeface="Calibri"/>
                <a:sym typeface="Calibri"/>
              </a:rPr>
              <a:t>www.samea.org.za | @SAMEA_ZA</a:t>
            </a:r>
            <a:endParaRPr kumimoji="0" sz="1200" b="0" i="0" u="none" strike="noStrike" kern="0" cap="none" spc="0" normalizeH="0" baseline="0" noProof="0">
              <a:ln>
                <a:noFill/>
              </a:ln>
              <a:solidFill>
                <a:srgbClr val="898989"/>
              </a:solidFill>
              <a:effectLst/>
              <a:uLnTx/>
              <a:uFillTx/>
              <a:latin typeface="Calibri"/>
              <a:cs typeface="Calibri"/>
              <a:sym typeface="Calibri"/>
            </a:endParaRPr>
          </a:p>
        </p:txBody>
      </p:sp>
      <p:sp>
        <p:nvSpPr>
          <p:cNvPr id="3" name="Slide Number Placeholder 2">
            <a:extLst>
              <a:ext uri="{FF2B5EF4-FFF2-40B4-BE49-F238E27FC236}">
                <a16:creationId xmlns:a16="http://schemas.microsoft.com/office/drawing/2014/main" id="{141F5B04-8325-052A-1C68-8F894DD6F8D6}"/>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ZA" sz="1200" b="0" i="0" u="none" strike="noStrike" kern="0" cap="none" spc="0" normalizeH="0" baseline="0" noProof="0" smtClean="0">
                <a:ln>
                  <a:noFill/>
                </a:ln>
                <a:solidFill>
                  <a:srgbClr val="898989"/>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lang="en-ZA" sz="1200" b="0" i="0" u="none" strike="noStrike" kern="0" cap="none" spc="0" normalizeH="0" baseline="0" noProof="0">
              <a:ln>
                <a:noFill/>
              </a:ln>
              <a:solidFill>
                <a:srgbClr val="898989"/>
              </a:solidFill>
              <a:effectLst/>
              <a:uLnTx/>
              <a:uFillTx/>
              <a:latin typeface="Calibri"/>
              <a:cs typeface="Calibri"/>
              <a:sym typeface="Calibri"/>
            </a:endParaRPr>
          </a:p>
        </p:txBody>
      </p:sp>
      <p:graphicFrame>
        <p:nvGraphicFramePr>
          <p:cNvPr id="4" name="Chart 3">
            <a:extLst>
              <a:ext uri="{FF2B5EF4-FFF2-40B4-BE49-F238E27FC236}">
                <a16:creationId xmlns:a16="http://schemas.microsoft.com/office/drawing/2014/main" id="{B5FE8767-0508-4DE7-B433-2038ABDB5210}"/>
              </a:ext>
            </a:extLst>
          </p:cNvPr>
          <p:cNvGraphicFramePr>
            <a:graphicFrameLocks/>
          </p:cNvGraphicFramePr>
          <p:nvPr/>
        </p:nvGraphicFramePr>
        <p:xfrm>
          <a:off x="508002" y="1552301"/>
          <a:ext cx="6450421" cy="445509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067861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14" name="Rectangle 13">
            <a:extLst>
              <a:ext uri="{FF2B5EF4-FFF2-40B4-BE49-F238E27FC236}">
                <a16:creationId xmlns:a16="http://schemas.microsoft.com/office/drawing/2014/main" id="{A22031E1-65F2-47E8-8EA1-DF2E03925154}"/>
              </a:ext>
            </a:extLst>
          </p:cNvPr>
          <p:cNvSpPr/>
          <p:nvPr/>
        </p:nvSpPr>
        <p:spPr>
          <a:xfrm>
            <a:off x="5455617" y="2001467"/>
            <a:ext cx="1426237" cy="378973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ZA"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5" name="Google Shape;335;p52"/>
          <p:cNvSpPr txBox="1">
            <a:spLocks noGrp="1"/>
          </p:cNvSpPr>
          <p:nvPr>
            <p:ph type="title"/>
          </p:nvPr>
        </p:nvSpPr>
        <p:spPr>
          <a:xfrm>
            <a:off x="2927352" y="365125"/>
            <a:ext cx="8655049" cy="774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ZA" sz="2800" b="1" dirty="0">
                <a:latin typeface="Calibri"/>
                <a:sym typeface="Calibri"/>
              </a:rPr>
              <a:t>Financial review for year ending 28 February 2022</a:t>
            </a:r>
            <a:endParaRPr sz="2800" dirty="0"/>
          </a:p>
        </p:txBody>
      </p:sp>
      <p:sp>
        <p:nvSpPr>
          <p:cNvPr id="336" name="Google Shape;336;p52"/>
          <p:cNvSpPr txBox="1">
            <a:spLocks noGrp="1"/>
          </p:cNvSpPr>
          <p:nvPr>
            <p:ph type="body" idx="1"/>
          </p:nvPr>
        </p:nvSpPr>
        <p:spPr>
          <a:xfrm>
            <a:off x="7315199" y="1552301"/>
            <a:ext cx="4368799" cy="457386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000"/>
              <a:buNone/>
            </a:pPr>
            <a:r>
              <a:rPr lang="en-ZA" dirty="0">
                <a:latin typeface="Calibri"/>
                <a:ea typeface="Calibri"/>
                <a:cs typeface="Calibri"/>
                <a:sym typeface="Calibri"/>
              </a:rPr>
              <a:t>Our </a:t>
            </a:r>
            <a:r>
              <a:rPr lang="en-ZA" b="1" dirty="0">
                <a:latin typeface="Calibri"/>
                <a:ea typeface="Calibri"/>
                <a:cs typeface="Calibri"/>
                <a:sym typeface="Calibri"/>
              </a:rPr>
              <a:t>membership fees improved </a:t>
            </a:r>
            <a:r>
              <a:rPr lang="en-ZA" dirty="0">
                <a:latin typeface="Calibri"/>
                <a:ea typeface="Calibri"/>
                <a:cs typeface="Calibri"/>
                <a:sym typeface="Calibri"/>
              </a:rPr>
              <a:t>despite it being a non-conference year. Similarly, we were also able to secure </a:t>
            </a:r>
            <a:r>
              <a:rPr lang="en-ZA" b="1" dirty="0">
                <a:latin typeface="Calibri"/>
                <a:ea typeface="Calibri"/>
                <a:cs typeface="Calibri"/>
                <a:sym typeface="Calibri"/>
              </a:rPr>
              <a:t>adequate sponsorships </a:t>
            </a:r>
            <a:r>
              <a:rPr lang="en-ZA" dirty="0">
                <a:latin typeface="Calibri"/>
                <a:ea typeface="Calibri"/>
                <a:cs typeface="Calibri"/>
                <a:sym typeface="Calibri"/>
              </a:rPr>
              <a:t>to break even for the capability building workshops. In addition to the virtual format, this has enabled SAMEA to limit subsidizing the workshops from retained income.</a:t>
            </a:r>
            <a:endParaRPr dirty="0">
              <a:latin typeface="Calibri"/>
              <a:ea typeface="Calibri"/>
              <a:cs typeface="Calibri"/>
              <a:sym typeface="Calibri"/>
            </a:endParaRPr>
          </a:p>
        </p:txBody>
      </p:sp>
      <p:sp>
        <p:nvSpPr>
          <p:cNvPr id="337" name="Google Shape;337;p52"/>
          <p:cNvSpPr txBox="1">
            <a:spLocks noGrp="1"/>
          </p:cNvSpPr>
          <p:nvPr>
            <p:ph type="ftr" idx="11"/>
          </p:nvPr>
        </p:nvSpPr>
        <p:spPr>
          <a:xfrm>
            <a:off x="4165600" y="6211889"/>
            <a:ext cx="38608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ZA" sz="1200" b="0" i="0" u="none" strike="noStrike" kern="0" cap="none" spc="0" normalizeH="0" baseline="0" noProof="0">
                <a:ln>
                  <a:noFill/>
                </a:ln>
                <a:solidFill>
                  <a:srgbClr val="898989"/>
                </a:solidFill>
                <a:effectLst/>
                <a:uLnTx/>
                <a:uFillTx/>
                <a:latin typeface="Calibri"/>
                <a:cs typeface="Calibri"/>
                <a:sym typeface="Calibri"/>
              </a:rPr>
              <a:t>www.samea.org.za | @SAMEA_ZA</a:t>
            </a:r>
            <a:endParaRPr kumimoji="0" sz="1200" b="0" i="0" u="none" strike="noStrike" kern="0" cap="none" spc="0" normalizeH="0" baseline="0" noProof="0">
              <a:ln>
                <a:noFill/>
              </a:ln>
              <a:solidFill>
                <a:srgbClr val="898989"/>
              </a:solidFill>
              <a:effectLst/>
              <a:uLnTx/>
              <a:uFillTx/>
              <a:latin typeface="Calibri"/>
              <a:cs typeface="Calibri"/>
              <a:sym typeface="Calibri"/>
            </a:endParaRPr>
          </a:p>
        </p:txBody>
      </p:sp>
      <p:sp>
        <p:nvSpPr>
          <p:cNvPr id="8" name="Rectangle 7">
            <a:extLst>
              <a:ext uri="{FF2B5EF4-FFF2-40B4-BE49-F238E27FC236}">
                <a16:creationId xmlns:a16="http://schemas.microsoft.com/office/drawing/2014/main" id="{8F6A55F5-17B0-4C5A-B237-F50A37316DFF}"/>
              </a:ext>
            </a:extLst>
          </p:cNvPr>
          <p:cNvSpPr/>
          <p:nvPr/>
        </p:nvSpPr>
        <p:spPr>
          <a:xfrm>
            <a:off x="3845242" y="2001467"/>
            <a:ext cx="600891" cy="378973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ZA"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Rectangle 8">
            <a:extLst>
              <a:ext uri="{FF2B5EF4-FFF2-40B4-BE49-F238E27FC236}">
                <a16:creationId xmlns:a16="http://schemas.microsoft.com/office/drawing/2014/main" id="{353B9CAA-75F3-4899-AFD3-81CDAF67C463}"/>
              </a:ext>
            </a:extLst>
          </p:cNvPr>
          <p:cNvSpPr/>
          <p:nvPr/>
        </p:nvSpPr>
        <p:spPr>
          <a:xfrm>
            <a:off x="2234867" y="2001467"/>
            <a:ext cx="600891" cy="378973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ZA"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 name="TextBox 11">
            <a:extLst>
              <a:ext uri="{FF2B5EF4-FFF2-40B4-BE49-F238E27FC236}">
                <a16:creationId xmlns:a16="http://schemas.microsoft.com/office/drawing/2014/main" id="{F5248D27-DA58-425A-9495-16C7B534B04C}"/>
              </a:ext>
            </a:extLst>
          </p:cNvPr>
          <p:cNvSpPr txBox="1"/>
          <p:nvPr/>
        </p:nvSpPr>
        <p:spPr>
          <a:xfrm>
            <a:off x="3614010" y="2001468"/>
            <a:ext cx="107205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ZA" sz="1200" b="1" i="0" u="none" strike="noStrike" kern="0" cap="none" spc="0" normalizeH="0" baseline="0" noProof="0" dirty="0">
                <a:ln>
                  <a:noFill/>
                </a:ln>
                <a:solidFill>
                  <a:srgbClr val="000000"/>
                </a:solidFill>
                <a:effectLst/>
                <a:uLnTx/>
                <a:uFillTx/>
                <a:latin typeface="Arial"/>
                <a:cs typeface="Arial"/>
                <a:sym typeface="Arial"/>
              </a:rPr>
              <a:t>Workshop</a:t>
            </a:r>
          </a:p>
        </p:txBody>
      </p:sp>
      <p:sp>
        <p:nvSpPr>
          <p:cNvPr id="13" name="TextBox 12">
            <a:extLst>
              <a:ext uri="{FF2B5EF4-FFF2-40B4-BE49-F238E27FC236}">
                <a16:creationId xmlns:a16="http://schemas.microsoft.com/office/drawing/2014/main" id="{8F5279B6-1D41-40DC-965A-E1C10BEE1AFF}"/>
              </a:ext>
            </a:extLst>
          </p:cNvPr>
          <p:cNvSpPr txBox="1"/>
          <p:nvPr/>
        </p:nvSpPr>
        <p:spPr>
          <a:xfrm>
            <a:off x="2003635" y="2001467"/>
            <a:ext cx="107205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ZA" sz="1200" b="1" i="0" u="none" strike="noStrike" kern="0" cap="none" spc="0" normalizeH="0" baseline="0" noProof="0" dirty="0">
                <a:ln>
                  <a:noFill/>
                </a:ln>
                <a:solidFill>
                  <a:srgbClr val="000000"/>
                </a:solidFill>
                <a:effectLst/>
                <a:uLnTx/>
                <a:uFillTx/>
                <a:latin typeface="Arial"/>
                <a:cs typeface="Arial"/>
                <a:sym typeface="Arial"/>
              </a:rPr>
              <a:t>Workshop</a:t>
            </a:r>
          </a:p>
        </p:txBody>
      </p:sp>
      <p:sp>
        <p:nvSpPr>
          <p:cNvPr id="15" name="TextBox 14">
            <a:extLst>
              <a:ext uri="{FF2B5EF4-FFF2-40B4-BE49-F238E27FC236}">
                <a16:creationId xmlns:a16="http://schemas.microsoft.com/office/drawing/2014/main" id="{7A984CC7-42D6-4336-BA88-2C3105DF76CA}"/>
              </a:ext>
            </a:extLst>
          </p:cNvPr>
          <p:cNvSpPr txBox="1"/>
          <p:nvPr/>
        </p:nvSpPr>
        <p:spPr>
          <a:xfrm>
            <a:off x="5632708" y="2001469"/>
            <a:ext cx="107205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ZA" sz="1200" b="1" i="0" u="none" strike="noStrike" kern="0" cap="none" spc="0" normalizeH="0" baseline="0" noProof="0" dirty="0">
                <a:ln>
                  <a:noFill/>
                </a:ln>
                <a:solidFill>
                  <a:srgbClr val="000000"/>
                </a:solidFill>
                <a:effectLst/>
                <a:uLnTx/>
                <a:uFillTx/>
                <a:latin typeface="Arial"/>
                <a:cs typeface="Arial"/>
                <a:sym typeface="Arial"/>
              </a:rPr>
              <a:t>Workshop</a:t>
            </a:r>
          </a:p>
        </p:txBody>
      </p:sp>
      <p:sp>
        <p:nvSpPr>
          <p:cNvPr id="5" name="Slide Number Placeholder 4">
            <a:extLst>
              <a:ext uri="{FF2B5EF4-FFF2-40B4-BE49-F238E27FC236}">
                <a16:creationId xmlns:a16="http://schemas.microsoft.com/office/drawing/2014/main" id="{9EBE442A-5DEB-C40C-B601-869F92C0B4E3}"/>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ZA" sz="1200" b="0" i="0" u="none" strike="noStrike" kern="0" cap="none" spc="0" normalizeH="0" baseline="0" noProof="0" smtClean="0">
                <a:ln>
                  <a:noFill/>
                </a:ln>
                <a:solidFill>
                  <a:srgbClr val="898989"/>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lang="en-ZA" sz="1200" b="0" i="0" u="none" strike="noStrike" kern="0" cap="none" spc="0" normalizeH="0" baseline="0" noProof="0">
              <a:ln>
                <a:noFill/>
              </a:ln>
              <a:solidFill>
                <a:srgbClr val="898989"/>
              </a:solidFill>
              <a:effectLst/>
              <a:uLnTx/>
              <a:uFillTx/>
              <a:latin typeface="Calibri"/>
              <a:cs typeface="Calibri"/>
              <a:sym typeface="Calibri"/>
            </a:endParaRPr>
          </a:p>
        </p:txBody>
      </p:sp>
      <p:graphicFrame>
        <p:nvGraphicFramePr>
          <p:cNvPr id="6" name="Chart 5">
            <a:extLst>
              <a:ext uri="{FF2B5EF4-FFF2-40B4-BE49-F238E27FC236}">
                <a16:creationId xmlns:a16="http://schemas.microsoft.com/office/drawing/2014/main" id="{272EF760-20A6-4837-888B-C98EF428476A}"/>
              </a:ext>
            </a:extLst>
          </p:cNvPr>
          <p:cNvGraphicFramePr>
            <a:graphicFrameLocks/>
          </p:cNvGraphicFramePr>
          <p:nvPr/>
        </p:nvGraphicFramePr>
        <p:xfrm>
          <a:off x="480737" y="1552301"/>
          <a:ext cx="6632272" cy="45738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223952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52"/>
          <p:cNvSpPr txBox="1">
            <a:spLocks noGrp="1"/>
          </p:cNvSpPr>
          <p:nvPr>
            <p:ph type="title"/>
          </p:nvPr>
        </p:nvSpPr>
        <p:spPr>
          <a:xfrm>
            <a:off x="2927352" y="365125"/>
            <a:ext cx="8655049" cy="774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ZA" sz="2800" b="1" dirty="0">
                <a:latin typeface="Calibri"/>
                <a:sym typeface="Calibri"/>
              </a:rPr>
              <a:t>Looking ahead…</a:t>
            </a:r>
            <a:endParaRPr sz="2800" dirty="0"/>
          </a:p>
        </p:txBody>
      </p:sp>
      <p:sp>
        <p:nvSpPr>
          <p:cNvPr id="336" name="Google Shape;336;p52"/>
          <p:cNvSpPr txBox="1">
            <a:spLocks noGrp="1"/>
          </p:cNvSpPr>
          <p:nvPr>
            <p:ph type="body" idx="1"/>
          </p:nvPr>
        </p:nvSpPr>
        <p:spPr>
          <a:xfrm>
            <a:off x="609600" y="1274619"/>
            <a:ext cx="11074400" cy="4851546"/>
          </a:xfrm>
          <a:prstGeom prst="rect">
            <a:avLst/>
          </a:prstGeom>
          <a:noFill/>
          <a:ln>
            <a:noFill/>
          </a:ln>
        </p:spPr>
        <p:txBody>
          <a:bodyPr spcFirstLastPara="1" wrap="square" lIns="91425" tIns="45700" rIns="91425" bIns="45700" anchor="t" anchorCtr="0">
            <a:noAutofit/>
          </a:bodyPr>
          <a:lstStyle/>
          <a:p>
            <a:pPr marL="342900" indent="-342900">
              <a:spcBef>
                <a:spcPts val="600"/>
              </a:spcBef>
              <a:buClr>
                <a:schemeClr val="dk1"/>
              </a:buClr>
              <a:buSzPts val="2000"/>
              <a:buFont typeface="Arial" panose="020B0604020202020204" pitchFamily="34" charset="0"/>
              <a:buChar char="•"/>
            </a:pPr>
            <a:r>
              <a:rPr lang="en-ZA" sz="2400" dirty="0">
                <a:latin typeface="Calibri"/>
                <a:ea typeface="Calibri"/>
                <a:cs typeface="Calibri"/>
                <a:sym typeface="Calibri"/>
              </a:rPr>
              <a:t>This </a:t>
            </a:r>
            <a:r>
              <a:rPr lang="en-ZA" sz="2400" b="1" dirty="0">
                <a:latin typeface="Calibri"/>
                <a:ea typeface="Calibri"/>
                <a:cs typeface="Calibri"/>
                <a:sym typeface="Calibri"/>
              </a:rPr>
              <a:t>conference will contribute </a:t>
            </a:r>
            <a:r>
              <a:rPr lang="en-ZA" sz="2400" dirty="0">
                <a:latin typeface="Calibri"/>
                <a:ea typeface="Calibri"/>
                <a:cs typeface="Calibri"/>
                <a:sym typeface="Calibri"/>
              </a:rPr>
              <a:t>towards the objectives of SAMEA and its sustainability</a:t>
            </a:r>
          </a:p>
          <a:p>
            <a:pPr marL="342900" lvl="0" indent="-342900" algn="l" rtl="0">
              <a:spcBef>
                <a:spcPts val="600"/>
              </a:spcBef>
              <a:spcAft>
                <a:spcPts val="0"/>
              </a:spcAft>
              <a:buClr>
                <a:schemeClr val="dk1"/>
              </a:buClr>
              <a:buSzPts val="2000"/>
              <a:buFont typeface="Arial" panose="020B0604020202020204" pitchFamily="34" charset="0"/>
              <a:buChar char="•"/>
            </a:pPr>
            <a:r>
              <a:rPr lang="en-ZA" sz="2400" dirty="0">
                <a:latin typeface="Calibri"/>
                <a:ea typeface="Calibri"/>
                <a:cs typeface="Calibri"/>
                <a:sym typeface="Calibri"/>
              </a:rPr>
              <a:t>Our new initiatives such as the co-creation and the EE internships deliver value to our members and we should to </a:t>
            </a:r>
            <a:r>
              <a:rPr lang="en-ZA" sz="2400" b="1" dirty="0">
                <a:latin typeface="Calibri"/>
                <a:ea typeface="Calibri"/>
                <a:cs typeface="Calibri"/>
                <a:sym typeface="Calibri"/>
              </a:rPr>
              <a:t>fundraise to ensure continuity</a:t>
            </a:r>
          </a:p>
          <a:p>
            <a:pPr marL="342900" lvl="0" indent="-342900" algn="l" rtl="0">
              <a:spcBef>
                <a:spcPts val="600"/>
              </a:spcBef>
              <a:spcAft>
                <a:spcPts val="0"/>
              </a:spcAft>
              <a:buClr>
                <a:schemeClr val="dk1"/>
              </a:buClr>
              <a:buSzPts val="2000"/>
              <a:buFont typeface="Arial" panose="020B0604020202020204" pitchFamily="34" charset="0"/>
              <a:buChar char="•"/>
            </a:pPr>
            <a:r>
              <a:rPr lang="en-ZA" sz="2400" dirty="0">
                <a:latin typeface="Calibri"/>
                <a:ea typeface="Calibri"/>
                <a:cs typeface="Calibri"/>
                <a:sym typeface="Calibri"/>
              </a:rPr>
              <a:t>We should </a:t>
            </a:r>
            <a:r>
              <a:rPr lang="en-ZA" sz="2400" b="1" dirty="0">
                <a:latin typeface="Calibri"/>
                <a:ea typeface="Calibri"/>
                <a:cs typeface="Calibri"/>
                <a:sym typeface="Calibri"/>
              </a:rPr>
              <a:t>continue to strengthen our value proposition </a:t>
            </a:r>
            <a:r>
              <a:rPr lang="en-ZA" sz="2400" dirty="0">
                <a:latin typeface="Calibri"/>
                <a:ea typeface="Calibri"/>
                <a:cs typeface="Calibri"/>
                <a:sym typeface="Calibri"/>
              </a:rPr>
              <a:t>to our members and sponsors to grow our base</a:t>
            </a:r>
          </a:p>
          <a:p>
            <a:pPr marL="0" lvl="0" indent="0" algn="l" rtl="0">
              <a:spcBef>
                <a:spcPts val="600"/>
              </a:spcBef>
              <a:spcAft>
                <a:spcPts val="0"/>
              </a:spcAft>
              <a:buClr>
                <a:schemeClr val="dk1"/>
              </a:buClr>
              <a:buSzPts val="2000"/>
            </a:pPr>
            <a:endParaRPr lang="en-ZA" sz="2400" dirty="0">
              <a:latin typeface="Calibri"/>
              <a:ea typeface="Calibri"/>
              <a:cs typeface="Calibri"/>
              <a:sym typeface="Calibri"/>
            </a:endParaRPr>
          </a:p>
          <a:p>
            <a:pPr marL="342900" lvl="0" indent="-342900" algn="l" rtl="0">
              <a:spcBef>
                <a:spcPts val="0"/>
              </a:spcBef>
              <a:spcAft>
                <a:spcPts val="0"/>
              </a:spcAft>
              <a:buClr>
                <a:schemeClr val="dk1"/>
              </a:buClr>
              <a:buSzPts val="2000"/>
              <a:buFont typeface="Arial" panose="020B0604020202020204" pitchFamily="34" charset="0"/>
              <a:buChar char="•"/>
            </a:pPr>
            <a:endParaRPr dirty="0">
              <a:latin typeface="Calibri"/>
              <a:ea typeface="Calibri"/>
              <a:cs typeface="Calibri"/>
              <a:sym typeface="Calibri"/>
            </a:endParaRPr>
          </a:p>
        </p:txBody>
      </p:sp>
      <p:sp>
        <p:nvSpPr>
          <p:cNvPr id="337" name="Google Shape;337;p52"/>
          <p:cNvSpPr txBox="1">
            <a:spLocks noGrp="1"/>
          </p:cNvSpPr>
          <p:nvPr>
            <p:ph type="ftr" idx="11"/>
          </p:nvPr>
        </p:nvSpPr>
        <p:spPr>
          <a:xfrm>
            <a:off x="4165600" y="6211889"/>
            <a:ext cx="38608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ZA" sz="1200" b="0" i="0" u="none" strike="noStrike" kern="0" cap="none" spc="0" normalizeH="0" baseline="0" noProof="0">
                <a:ln>
                  <a:noFill/>
                </a:ln>
                <a:solidFill>
                  <a:srgbClr val="898989"/>
                </a:solidFill>
                <a:effectLst/>
                <a:uLnTx/>
                <a:uFillTx/>
                <a:latin typeface="Calibri"/>
                <a:cs typeface="Calibri"/>
                <a:sym typeface="Calibri"/>
              </a:rPr>
              <a:t>www.samea.org.za | @SAMEA_ZA</a:t>
            </a:r>
            <a:endParaRPr kumimoji="0" sz="1200" b="0" i="0" u="none" strike="noStrike" kern="0" cap="none" spc="0" normalizeH="0" baseline="0" noProof="0">
              <a:ln>
                <a:noFill/>
              </a:ln>
              <a:solidFill>
                <a:srgbClr val="898989"/>
              </a:solidFill>
              <a:effectLst/>
              <a:uLnTx/>
              <a:uFillTx/>
              <a:latin typeface="Calibri"/>
              <a:cs typeface="Calibri"/>
              <a:sym typeface="Calibri"/>
            </a:endParaRPr>
          </a:p>
        </p:txBody>
      </p:sp>
      <p:sp>
        <p:nvSpPr>
          <p:cNvPr id="3" name="Slide Number Placeholder 2">
            <a:extLst>
              <a:ext uri="{FF2B5EF4-FFF2-40B4-BE49-F238E27FC236}">
                <a16:creationId xmlns:a16="http://schemas.microsoft.com/office/drawing/2014/main" id="{932726CE-3E77-6E92-385A-085F1F9B2F4F}"/>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ZA" sz="1200" b="0" i="0" u="none" strike="noStrike" kern="0" cap="none" spc="0" normalizeH="0" baseline="0" noProof="0" smtClean="0">
                <a:ln>
                  <a:noFill/>
                </a:ln>
                <a:solidFill>
                  <a:srgbClr val="898989"/>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lang="en-ZA" sz="1200" b="0" i="0" u="none" strike="noStrike" kern="0" cap="none" spc="0" normalizeH="0" baseline="0" noProof="0">
              <a:ln>
                <a:noFill/>
              </a:ln>
              <a:solidFill>
                <a:srgbClr val="898989"/>
              </a:solidFill>
              <a:effectLst/>
              <a:uLnTx/>
              <a:uFillTx/>
              <a:latin typeface="Calibri"/>
              <a:cs typeface="Calibri"/>
              <a:sym typeface="Calibri"/>
            </a:endParaRPr>
          </a:p>
        </p:txBody>
      </p:sp>
    </p:spTree>
    <p:extLst>
      <p:ext uri="{BB962C8B-B14F-4D97-AF65-F5344CB8AC3E}">
        <p14:creationId xmlns:p14="http://schemas.microsoft.com/office/powerpoint/2010/main" val="6888408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6ACDA-FBED-494B-9D21-DCA78C3D2B02}"/>
              </a:ext>
            </a:extLst>
          </p:cNvPr>
          <p:cNvSpPr>
            <a:spLocks noGrp="1"/>
          </p:cNvSpPr>
          <p:nvPr>
            <p:ph type="ctrTitle"/>
          </p:nvPr>
        </p:nvSpPr>
        <p:spPr>
          <a:xfrm>
            <a:off x="809898" y="1152571"/>
            <a:ext cx="10363200" cy="1470025"/>
          </a:xfrm>
        </p:spPr>
        <p:txBody>
          <a:bodyPr/>
          <a:lstStyle/>
          <a:p>
            <a:pPr algn="l"/>
            <a:r>
              <a:rPr lang="en-ZA" dirty="0">
                <a:solidFill>
                  <a:schemeClr val="accent6"/>
                </a:solidFill>
              </a:rPr>
              <a:t>Review of FY2022 AFS</a:t>
            </a:r>
            <a:br>
              <a:rPr lang="en-ZA" dirty="0">
                <a:solidFill>
                  <a:schemeClr val="accent6"/>
                </a:solidFill>
              </a:rPr>
            </a:br>
            <a:br>
              <a:rPr lang="en-ZA" dirty="0">
                <a:solidFill>
                  <a:schemeClr val="accent6"/>
                </a:solidFill>
              </a:rPr>
            </a:br>
            <a:r>
              <a:rPr lang="en-ZA" sz="2400" dirty="0">
                <a:solidFill>
                  <a:schemeClr val="tx1"/>
                </a:solidFill>
              </a:rPr>
              <a:t>Approval of Audited Financial Statement</a:t>
            </a:r>
          </a:p>
        </p:txBody>
      </p:sp>
    </p:spTree>
    <p:extLst>
      <p:ext uri="{BB962C8B-B14F-4D97-AF65-F5344CB8AC3E}">
        <p14:creationId xmlns:p14="http://schemas.microsoft.com/office/powerpoint/2010/main" val="7110606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E040D-E1E7-9C93-8A73-D6A2757E867E}"/>
              </a:ext>
            </a:extLst>
          </p:cNvPr>
          <p:cNvSpPr>
            <a:spLocks noGrp="1"/>
          </p:cNvSpPr>
          <p:nvPr>
            <p:ph type="title"/>
          </p:nvPr>
        </p:nvSpPr>
        <p:spPr/>
        <p:txBody>
          <a:bodyPr/>
          <a:lstStyle/>
          <a:p>
            <a:r>
              <a:rPr lang="en-ZA" dirty="0"/>
              <a:t>2022 Election results </a:t>
            </a:r>
            <a:endParaRPr lang="en-ZA" sz="2000" dirty="0"/>
          </a:p>
        </p:txBody>
      </p:sp>
      <p:sp>
        <p:nvSpPr>
          <p:cNvPr id="3" name="Content Placeholder 2">
            <a:extLst>
              <a:ext uri="{FF2B5EF4-FFF2-40B4-BE49-F238E27FC236}">
                <a16:creationId xmlns:a16="http://schemas.microsoft.com/office/drawing/2014/main" id="{AE895310-0DA6-B094-8595-9E6ECBCB4359}"/>
              </a:ext>
            </a:extLst>
          </p:cNvPr>
          <p:cNvSpPr>
            <a:spLocks noGrp="1"/>
          </p:cNvSpPr>
          <p:nvPr>
            <p:ph sz="quarter" idx="13"/>
          </p:nvPr>
        </p:nvSpPr>
        <p:spPr/>
        <p:txBody>
          <a:bodyPr>
            <a:normAutofit fontScale="77500" lnSpcReduction="20000"/>
          </a:bodyPr>
          <a:lstStyle/>
          <a:p>
            <a:endParaRPr lang="en-ZA" altLang="en-US" dirty="0">
              <a:latin typeface="Calibri" panose="020F0502020204030204" pitchFamily="34" charset="0"/>
              <a:cs typeface="Calibri" panose="020F0502020204030204" pitchFamily="34" charset="0"/>
            </a:endParaRPr>
          </a:p>
          <a:p>
            <a:endParaRPr lang="en-ZA" altLang="en-US" dirty="0">
              <a:latin typeface="Calibri" panose="020F0502020204030204" pitchFamily="34" charset="0"/>
              <a:cs typeface="Calibri" panose="020F0502020204030204" pitchFamily="34" charset="0"/>
            </a:endParaRPr>
          </a:p>
          <a:p>
            <a:pPr marL="0" indent="0">
              <a:buNone/>
            </a:pPr>
            <a:r>
              <a:rPr lang="en-ZA" altLang="en-US" dirty="0">
                <a:latin typeface="Calibri" panose="020F0502020204030204" pitchFamily="34" charset="0"/>
                <a:cs typeface="Calibri" panose="020F0502020204030204" pitchFamily="34" charset="0"/>
              </a:rPr>
              <a:t>The 2022 elections results are as follows:</a:t>
            </a:r>
          </a:p>
          <a:p>
            <a:r>
              <a:rPr lang="en-ZA" b="0" i="0" dirty="0">
                <a:solidFill>
                  <a:srgbClr val="222222"/>
                </a:solidFill>
                <a:effectLst/>
                <a:latin typeface="Calibri" panose="020F0502020204030204" pitchFamily="34" charset="0"/>
                <a:cs typeface="Calibri" panose="020F0502020204030204" pitchFamily="34" charset="0"/>
              </a:rPr>
              <a:t>Number of votes cast: </a:t>
            </a:r>
            <a:r>
              <a:rPr lang="en-ZA" b="1" i="0" dirty="0">
                <a:solidFill>
                  <a:srgbClr val="222222"/>
                </a:solidFill>
                <a:effectLst/>
                <a:latin typeface="Calibri" panose="020F0502020204030204" pitchFamily="34" charset="0"/>
                <a:cs typeface="Calibri" panose="020F0502020204030204" pitchFamily="34" charset="0"/>
              </a:rPr>
              <a:t>289</a:t>
            </a:r>
            <a:r>
              <a:rPr lang="en-ZA" b="0" i="0" dirty="0">
                <a:solidFill>
                  <a:srgbClr val="222222"/>
                </a:solidFill>
                <a:effectLst/>
                <a:latin typeface="Calibri" panose="020F0502020204030204" pitchFamily="34" charset="0"/>
                <a:cs typeface="Calibri" panose="020F0502020204030204" pitchFamily="34" charset="0"/>
              </a:rPr>
              <a:t> (if you consider a vote on more than one nominee as multiple votes)</a:t>
            </a:r>
            <a:br>
              <a:rPr lang="en-ZA" dirty="0">
                <a:latin typeface="Calibri" panose="020F0502020204030204" pitchFamily="34" charset="0"/>
                <a:cs typeface="Calibri" panose="020F0502020204030204" pitchFamily="34" charset="0"/>
              </a:rPr>
            </a:br>
            <a:r>
              <a:rPr lang="en-ZA" b="0" i="0" dirty="0">
                <a:solidFill>
                  <a:srgbClr val="222222"/>
                </a:solidFill>
                <a:effectLst/>
                <a:latin typeface="Calibri" panose="020F0502020204030204" pitchFamily="34" charset="0"/>
                <a:cs typeface="Calibri" panose="020F0502020204030204" pitchFamily="34" charset="0"/>
              </a:rPr>
              <a:t>Number of voters: </a:t>
            </a:r>
            <a:r>
              <a:rPr lang="en-ZA" b="1" i="0" dirty="0">
                <a:solidFill>
                  <a:srgbClr val="222222"/>
                </a:solidFill>
                <a:effectLst/>
                <a:latin typeface="Calibri" panose="020F0502020204030204" pitchFamily="34" charset="0"/>
                <a:cs typeface="Calibri" panose="020F0502020204030204" pitchFamily="34" charset="0"/>
              </a:rPr>
              <a:t>109</a:t>
            </a:r>
            <a:br>
              <a:rPr lang="en-ZA" dirty="0">
                <a:latin typeface="Calibri" panose="020F0502020204030204" pitchFamily="34" charset="0"/>
                <a:cs typeface="Calibri" panose="020F0502020204030204" pitchFamily="34" charset="0"/>
              </a:rPr>
            </a:br>
            <a:r>
              <a:rPr lang="en-ZA" b="0" i="0" dirty="0">
                <a:solidFill>
                  <a:srgbClr val="222222"/>
                </a:solidFill>
                <a:effectLst/>
                <a:latin typeface="Calibri" panose="020F0502020204030204" pitchFamily="34" charset="0"/>
                <a:cs typeface="Calibri" panose="020F0502020204030204" pitchFamily="34" charset="0"/>
              </a:rPr>
              <a:t>Number of nominations: </a:t>
            </a:r>
            <a:r>
              <a:rPr lang="en-ZA" b="1" i="0" dirty="0">
                <a:solidFill>
                  <a:srgbClr val="222222"/>
                </a:solidFill>
                <a:effectLst/>
                <a:latin typeface="Calibri" panose="020F0502020204030204" pitchFamily="34" charset="0"/>
                <a:cs typeface="Calibri" panose="020F0502020204030204" pitchFamily="34" charset="0"/>
              </a:rPr>
              <a:t>22</a:t>
            </a:r>
            <a:br>
              <a:rPr lang="en-ZA" dirty="0">
                <a:latin typeface="Calibri" panose="020F0502020204030204" pitchFamily="34" charset="0"/>
                <a:cs typeface="Calibri" panose="020F0502020204030204" pitchFamily="34" charset="0"/>
              </a:rPr>
            </a:br>
            <a:r>
              <a:rPr lang="en-ZA" b="0" i="0" dirty="0">
                <a:solidFill>
                  <a:srgbClr val="222222"/>
                </a:solidFill>
                <a:effectLst/>
                <a:latin typeface="Calibri" panose="020F0502020204030204" pitchFamily="34" charset="0"/>
                <a:cs typeface="Calibri" panose="020F0502020204030204" pitchFamily="34" charset="0"/>
              </a:rPr>
              <a:t>Number members nominated: </a:t>
            </a:r>
            <a:r>
              <a:rPr lang="en-ZA" b="1" i="0" dirty="0">
                <a:solidFill>
                  <a:srgbClr val="222222"/>
                </a:solidFill>
                <a:effectLst/>
                <a:latin typeface="Calibri" panose="020F0502020204030204" pitchFamily="34" charset="0"/>
                <a:cs typeface="Calibri" panose="020F0502020204030204" pitchFamily="34" charset="0"/>
              </a:rPr>
              <a:t>18</a:t>
            </a:r>
            <a:br>
              <a:rPr lang="en-ZA" dirty="0">
                <a:latin typeface="Calibri" panose="020F0502020204030204" pitchFamily="34" charset="0"/>
                <a:cs typeface="Calibri" panose="020F0502020204030204" pitchFamily="34" charset="0"/>
              </a:rPr>
            </a:br>
            <a:r>
              <a:rPr lang="en-ZA" b="0" i="0" dirty="0">
                <a:solidFill>
                  <a:srgbClr val="222222"/>
                </a:solidFill>
                <a:effectLst/>
                <a:latin typeface="Calibri" panose="020F0502020204030204" pitchFamily="34" charset="0"/>
                <a:cs typeface="Calibri" panose="020F0502020204030204" pitchFamily="34" charset="0"/>
              </a:rPr>
              <a:t>Number of nominations accepted: </a:t>
            </a:r>
            <a:r>
              <a:rPr lang="en-ZA" b="1" i="0" dirty="0">
                <a:solidFill>
                  <a:srgbClr val="222222"/>
                </a:solidFill>
                <a:effectLst/>
                <a:latin typeface="Calibri" panose="020F0502020204030204" pitchFamily="34" charset="0"/>
                <a:cs typeface="Calibri" panose="020F0502020204030204" pitchFamily="34" charset="0"/>
              </a:rPr>
              <a:t>17</a:t>
            </a:r>
            <a:br>
              <a:rPr lang="en-ZA" dirty="0">
                <a:latin typeface="Calibri" panose="020F0502020204030204" pitchFamily="34" charset="0"/>
                <a:cs typeface="Calibri" panose="020F0502020204030204" pitchFamily="34" charset="0"/>
              </a:rPr>
            </a:br>
            <a:r>
              <a:rPr lang="en-ZA" b="0" i="0" dirty="0">
                <a:solidFill>
                  <a:srgbClr val="222222"/>
                </a:solidFill>
                <a:effectLst/>
                <a:latin typeface="Calibri" panose="020F0502020204030204" pitchFamily="34" charset="0"/>
                <a:cs typeface="Calibri" panose="020F0502020204030204" pitchFamily="34" charset="0"/>
              </a:rPr>
              <a:t>Number of nominations confirmed: </a:t>
            </a:r>
            <a:r>
              <a:rPr lang="en-ZA" b="1" i="0" dirty="0">
                <a:solidFill>
                  <a:srgbClr val="222222"/>
                </a:solidFill>
                <a:effectLst/>
                <a:latin typeface="Calibri" panose="020F0502020204030204" pitchFamily="34" charset="0"/>
                <a:cs typeface="Calibri" panose="020F0502020204030204" pitchFamily="34" charset="0"/>
              </a:rPr>
              <a:t>9</a:t>
            </a:r>
            <a:endParaRPr lang="en-ZA" altLang="en-US" b="1" dirty="0">
              <a:solidFill>
                <a:srgbClr val="FF0000"/>
              </a:solidFill>
              <a:latin typeface="Calibri" panose="020F0502020204030204" pitchFamily="34" charset="0"/>
              <a:cs typeface="Calibri" panose="020F0502020204030204" pitchFamily="34" charset="0"/>
            </a:endParaRPr>
          </a:p>
          <a:p>
            <a:r>
              <a:rPr lang="en-ZA" altLang="en-US" dirty="0">
                <a:latin typeface="Calibri" panose="020F0502020204030204" pitchFamily="34" charset="0"/>
                <a:cs typeface="Calibri" panose="020F0502020204030204" pitchFamily="34" charset="0"/>
              </a:rPr>
              <a:t>The SAMEA elections were conducted online and was managed by an external IT management company, Development IT Solutions</a:t>
            </a:r>
          </a:p>
          <a:p>
            <a:r>
              <a:rPr lang="en-ZA" altLang="en-US" dirty="0">
                <a:latin typeface="Calibri" panose="020F0502020204030204" pitchFamily="34" charset="0"/>
                <a:cs typeface="Calibri" panose="020F0502020204030204" pitchFamily="34" charset="0"/>
              </a:rPr>
              <a:t>Only members with an active paid up membership could participate in the elections</a:t>
            </a:r>
          </a:p>
          <a:p>
            <a:r>
              <a:rPr lang="en-ZA" altLang="en-US" dirty="0">
                <a:latin typeface="Calibri" panose="020F0502020204030204" pitchFamily="34" charset="0"/>
                <a:cs typeface="Calibri" panose="020F0502020204030204" pitchFamily="34" charset="0"/>
              </a:rPr>
              <a:t>Nominations took place from 1 July 2022 – 25 August 2022</a:t>
            </a:r>
          </a:p>
          <a:p>
            <a:r>
              <a:rPr lang="en-ZA" altLang="en-US" dirty="0">
                <a:latin typeface="Calibri" panose="020F0502020204030204" pitchFamily="34" charset="0"/>
                <a:cs typeface="Calibri" panose="020F0502020204030204" pitchFamily="34" charset="0"/>
              </a:rPr>
              <a:t>Formal Voting Process took place from 12 September – 21 September 2022</a:t>
            </a:r>
            <a:endParaRPr lang="en-ZA" dirty="0"/>
          </a:p>
        </p:txBody>
      </p:sp>
      <p:sp>
        <p:nvSpPr>
          <p:cNvPr id="4" name="TextBox 3">
            <a:extLst>
              <a:ext uri="{FF2B5EF4-FFF2-40B4-BE49-F238E27FC236}">
                <a16:creationId xmlns:a16="http://schemas.microsoft.com/office/drawing/2014/main" id="{E7801163-C44C-4F45-BA06-625A4C3C53C7}"/>
              </a:ext>
            </a:extLst>
          </p:cNvPr>
          <p:cNvSpPr txBox="1"/>
          <p:nvPr/>
        </p:nvSpPr>
        <p:spPr>
          <a:xfrm>
            <a:off x="913775" y="1310640"/>
            <a:ext cx="9085942" cy="369332"/>
          </a:xfrm>
          <a:prstGeom prst="rect">
            <a:avLst/>
          </a:prstGeom>
          <a:noFill/>
        </p:spPr>
        <p:txBody>
          <a:bodyPr wrap="square" rtlCol="0">
            <a:spAutoFit/>
          </a:bodyPr>
          <a:lstStyle/>
          <a:p>
            <a:r>
              <a:rPr lang="en-ZA" dirty="0">
                <a:solidFill>
                  <a:schemeClr val="accent6">
                    <a:lumMod val="50000"/>
                  </a:schemeClr>
                </a:solidFill>
              </a:rPr>
              <a:t>2022 Elections Committee: Babette Rabie, Ian Goldman, Mokgophana Ramasobana</a:t>
            </a:r>
          </a:p>
        </p:txBody>
      </p:sp>
    </p:spTree>
    <p:extLst>
      <p:ext uri="{BB962C8B-B14F-4D97-AF65-F5344CB8AC3E}">
        <p14:creationId xmlns:p14="http://schemas.microsoft.com/office/powerpoint/2010/main" val="22283467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A3B1C-A803-C568-17E5-06AB92E2EDA6}"/>
              </a:ext>
            </a:extLst>
          </p:cNvPr>
          <p:cNvSpPr>
            <a:spLocks noGrp="1"/>
          </p:cNvSpPr>
          <p:nvPr>
            <p:ph type="title"/>
          </p:nvPr>
        </p:nvSpPr>
        <p:spPr/>
        <p:txBody>
          <a:bodyPr/>
          <a:lstStyle/>
          <a:p>
            <a:r>
              <a:rPr lang="en-ZA" dirty="0"/>
              <a:t>2022 – 2023 SAMEA board members</a:t>
            </a:r>
          </a:p>
        </p:txBody>
      </p:sp>
      <p:sp>
        <p:nvSpPr>
          <p:cNvPr id="4" name="Title 1">
            <a:extLst>
              <a:ext uri="{FF2B5EF4-FFF2-40B4-BE49-F238E27FC236}">
                <a16:creationId xmlns:a16="http://schemas.microsoft.com/office/drawing/2014/main" id="{7A39758D-5B57-F565-B80E-7CEC4E71F678}"/>
              </a:ext>
            </a:extLst>
          </p:cNvPr>
          <p:cNvSpPr>
            <a:spLocks noGrp="1"/>
          </p:cNvSpPr>
          <p:nvPr>
            <p:ph sz="quarter" idx="13"/>
          </p:nvPr>
        </p:nvSpPr>
        <p:spPr>
          <a:xfrm>
            <a:off x="914400" y="1311275"/>
            <a:ext cx="10363200" cy="4425950"/>
          </a:xfrm>
        </p:spPr>
        <p:txBody>
          <a:bodyPr/>
          <a:lstStyle/>
          <a:p>
            <a:pPr marL="0" indent="0">
              <a:buNone/>
            </a:pPr>
            <a:r>
              <a:rPr lang="en-ZA" dirty="0"/>
              <a:t>The new SAMEA board members are: </a:t>
            </a:r>
          </a:p>
          <a:p>
            <a:r>
              <a:rPr lang="en-ZA" dirty="0"/>
              <a:t>Asgar Bhikoo</a:t>
            </a:r>
          </a:p>
          <a:p>
            <a:r>
              <a:rPr lang="en-ZA" dirty="0"/>
              <a:t>Jennifer Norins</a:t>
            </a:r>
          </a:p>
          <a:p>
            <a:r>
              <a:rPr lang="en-ZA" dirty="0"/>
              <a:t>Mayibongwe Mncube</a:t>
            </a:r>
          </a:p>
          <a:p>
            <a:r>
              <a:rPr lang="en-ZA" dirty="0"/>
              <a:t>Mishkah Teladia</a:t>
            </a:r>
          </a:p>
          <a:p>
            <a:r>
              <a:rPr lang="en-ZA" dirty="0"/>
              <a:t>Nana Davies</a:t>
            </a:r>
          </a:p>
          <a:p>
            <a:endParaRPr lang="en-ZA" dirty="0">
              <a:solidFill>
                <a:srgbClr val="FF0000"/>
              </a:solidFill>
            </a:endParaRPr>
          </a:p>
        </p:txBody>
      </p:sp>
    </p:spTree>
    <p:extLst>
      <p:ext uri="{BB962C8B-B14F-4D97-AF65-F5344CB8AC3E}">
        <p14:creationId xmlns:p14="http://schemas.microsoft.com/office/powerpoint/2010/main" val="775080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DFEE1-FD6C-57DD-2A24-EBE8A9DAD4FA}"/>
              </a:ext>
            </a:extLst>
          </p:cNvPr>
          <p:cNvSpPr>
            <a:spLocks noGrp="1"/>
          </p:cNvSpPr>
          <p:nvPr>
            <p:ph type="title"/>
          </p:nvPr>
        </p:nvSpPr>
        <p:spPr/>
        <p:txBody>
          <a:bodyPr/>
          <a:lstStyle/>
          <a:p>
            <a:r>
              <a:rPr lang="en-ZA" dirty="0"/>
              <a:t>Closing remarks</a:t>
            </a:r>
          </a:p>
        </p:txBody>
      </p:sp>
    </p:spTree>
    <p:extLst>
      <p:ext uri="{BB962C8B-B14F-4D97-AF65-F5344CB8AC3E}">
        <p14:creationId xmlns:p14="http://schemas.microsoft.com/office/powerpoint/2010/main" val="19080085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AA7A60-2932-AC25-9C90-133DA2B88C5C}"/>
              </a:ext>
            </a:extLst>
          </p:cNvPr>
          <p:cNvSpPr>
            <a:spLocks noGrp="1"/>
          </p:cNvSpPr>
          <p:nvPr>
            <p:ph type="title"/>
          </p:nvPr>
        </p:nvSpPr>
        <p:spPr/>
        <p:txBody>
          <a:bodyPr/>
          <a:lstStyle/>
          <a:p>
            <a:r>
              <a:rPr lang="en-ZA" dirty="0"/>
              <a:t>end</a:t>
            </a:r>
          </a:p>
        </p:txBody>
      </p:sp>
    </p:spTree>
    <p:extLst>
      <p:ext uri="{BB962C8B-B14F-4D97-AF65-F5344CB8AC3E}">
        <p14:creationId xmlns:p14="http://schemas.microsoft.com/office/powerpoint/2010/main" val="41938956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DFEE1-FD6C-57DD-2A24-EBE8A9DAD4FA}"/>
              </a:ext>
            </a:extLst>
          </p:cNvPr>
          <p:cNvSpPr>
            <a:spLocks noGrp="1"/>
          </p:cNvSpPr>
          <p:nvPr>
            <p:ph type="title"/>
          </p:nvPr>
        </p:nvSpPr>
        <p:spPr/>
        <p:txBody>
          <a:bodyPr/>
          <a:lstStyle/>
          <a:p>
            <a:br>
              <a:rPr lang="en-ZA" dirty="0"/>
            </a:br>
            <a:r>
              <a:rPr lang="en-ZA" dirty="0"/>
              <a:t>review &amp; adoption of today’s agenda</a:t>
            </a:r>
          </a:p>
        </p:txBody>
      </p:sp>
      <p:sp>
        <p:nvSpPr>
          <p:cNvPr id="3" name="Text Placeholder 2">
            <a:extLst>
              <a:ext uri="{FF2B5EF4-FFF2-40B4-BE49-F238E27FC236}">
                <a16:creationId xmlns:a16="http://schemas.microsoft.com/office/drawing/2014/main" id="{C0C05DD9-22A1-5E3B-2A71-FE984E2236A2}"/>
              </a:ext>
            </a:extLst>
          </p:cNvPr>
          <p:cNvSpPr>
            <a:spLocks noGrp="1"/>
          </p:cNvSpPr>
          <p:nvPr>
            <p:ph type="body" idx="1"/>
          </p:nvPr>
        </p:nvSpPr>
        <p:spPr/>
        <p:txBody>
          <a:bodyPr/>
          <a:lstStyle/>
          <a:p>
            <a:endParaRPr lang="en-ZA"/>
          </a:p>
        </p:txBody>
      </p:sp>
    </p:spTree>
    <p:extLst>
      <p:ext uri="{BB962C8B-B14F-4D97-AF65-F5344CB8AC3E}">
        <p14:creationId xmlns:p14="http://schemas.microsoft.com/office/powerpoint/2010/main" val="37714838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DFEE1-FD6C-57DD-2A24-EBE8A9DAD4FA}"/>
              </a:ext>
            </a:extLst>
          </p:cNvPr>
          <p:cNvSpPr>
            <a:spLocks noGrp="1"/>
          </p:cNvSpPr>
          <p:nvPr>
            <p:ph type="title"/>
          </p:nvPr>
        </p:nvSpPr>
        <p:spPr/>
        <p:txBody>
          <a:bodyPr/>
          <a:lstStyle/>
          <a:p>
            <a:r>
              <a:rPr lang="en-ZA" dirty="0"/>
              <a:t>Chairperson &amp; Board feedback</a:t>
            </a:r>
          </a:p>
        </p:txBody>
      </p:sp>
      <p:sp>
        <p:nvSpPr>
          <p:cNvPr id="3" name="Text Placeholder 2">
            <a:extLst>
              <a:ext uri="{FF2B5EF4-FFF2-40B4-BE49-F238E27FC236}">
                <a16:creationId xmlns:a16="http://schemas.microsoft.com/office/drawing/2014/main" id="{C0C05DD9-22A1-5E3B-2A71-FE984E2236A2}"/>
              </a:ext>
            </a:extLst>
          </p:cNvPr>
          <p:cNvSpPr>
            <a:spLocks noGrp="1"/>
          </p:cNvSpPr>
          <p:nvPr>
            <p:ph type="body" idx="1"/>
          </p:nvPr>
        </p:nvSpPr>
        <p:spPr/>
        <p:txBody>
          <a:bodyPr/>
          <a:lstStyle/>
          <a:p>
            <a:endParaRPr lang="en-ZA"/>
          </a:p>
        </p:txBody>
      </p:sp>
    </p:spTree>
    <p:extLst>
      <p:ext uri="{BB962C8B-B14F-4D97-AF65-F5344CB8AC3E}">
        <p14:creationId xmlns:p14="http://schemas.microsoft.com/office/powerpoint/2010/main" val="40344248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52A029-5203-98EA-B95E-C6E23BFAF8C8}"/>
              </a:ext>
            </a:extLst>
          </p:cNvPr>
          <p:cNvSpPr>
            <a:spLocks noGrp="1"/>
          </p:cNvSpPr>
          <p:nvPr>
            <p:ph type="title"/>
          </p:nvPr>
        </p:nvSpPr>
        <p:spPr>
          <a:xfrm>
            <a:off x="215275" y="212118"/>
            <a:ext cx="11710025" cy="1108034"/>
          </a:xfrm>
        </p:spPr>
        <p:txBody>
          <a:bodyPr/>
          <a:lstStyle/>
          <a:p>
            <a:r>
              <a:rPr lang="en-ZA" dirty="0"/>
              <a:t>Board 2021/2022</a:t>
            </a:r>
          </a:p>
        </p:txBody>
      </p:sp>
      <p:pic>
        <p:nvPicPr>
          <p:cNvPr id="3" name="Picture 2">
            <a:extLst>
              <a:ext uri="{FF2B5EF4-FFF2-40B4-BE49-F238E27FC236}">
                <a16:creationId xmlns:a16="http://schemas.microsoft.com/office/drawing/2014/main" id="{04C83512-3CC1-A592-7D94-53653ABC61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956" y="1378245"/>
            <a:ext cx="1843373" cy="1596177"/>
          </a:xfrm>
          <a:prstGeom prst="rect">
            <a:avLst/>
          </a:prstGeom>
        </p:spPr>
      </p:pic>
      <p:pic>
        <p:nvPicPr>
          <p:cNvPr id="7" name="Picture 6">
            <a:extLst>
              <a:ext uri="{FF2B5EF4-FFF2-40B4-BE49-F238E27FC236}">
                <a16:creationId xmlns:a16="http://schemas.microsoft.com/office/drawing/2014/main" id="{228A6404-7E64-326D-C265-0002A48245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949" y="3582380"/>
            <a:ext cx="1163933" cy="1724348"/>
          </a:xfrm>
          <a:prstGeom prst="rect">
            <a:avLst/>
          </a:prstGeom>
        </p:spPr>
      </p:pic>
      <p:pic>
        <p:nvPicPr>
          <p:cNvPr id="9" name="Picture 8">
            <a:extLst>
              <a:ext uri="{FF2B5EF4-FFF2-40B4-BE49-F238E27FC236}">
                <a16:creationId xmlns:a16="http://schemas.microsoft.com/office/drawing/2014/main" id="{9D685EEE-BA30-FE6F-6D80-D7C0D36E55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9086" y="1378245"/>
            <a:ext cx="1253786" cy="1648322"/>
          </a:xfrm>
          <a:prstGeom prst="rect">
            <a:avLst/>
          </a:prstGeom>
        </p:spPr>
      </p:pic>
      <p:pic>
        <p:nvPicPr>
          <p:cNvPr id="11" name="Picture 10">
            <a:extLst>
              <a:ext uri="{FF2B5EF4-FFF2-40B4-BE49-F238E27FC236}">
                <a16:creationId xmlns:a16="http://schemas.microsoft.com/office/drawing/2014/main" id="{6B72BB72-301D-D107-0668-0DD06BA891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5647" y="1354193"/>
            <a:ext cx="1253787" cy="1572386"/>
          </a:xfrm>
          <a:prstGeom prst="rect">
            <a:avLst/>
          </a:prstGeom>
        </p:spPr>
      </p:pic>
      <p:pic>
        <p:nvPicPr>
          <p:cNvPr id="13" name="Picture 12">
            <a:extLst>
              <a:ext uri="{FF2B5EF4-FFF2-40B4-BE49-F238E27FC236}">
                <a16:creationId xmlns:a16="http://schemas.microsoft.com/office/drawing/2014/main" id="{47E48FEB-3E0E-583D-1B9A-E1F6336C1A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20771" y="1324309"/>
            <a:ext cx="1524285" cy="1626322"/>
          </a:xfrm>
          <a:prstGeom prst="rect">
            <a:avLst/>
          </a:prstGeom>
        </p:spPr>
      </p:pic>
      <p:pic>
        <p:nvPicPr>
          <p:cNvPr id="15" name="Picture 14">
            <a:extLst>
              <a:ext uri="{FF2B5EF4-FFF2-40B4-BE49-F238E27FC236}">
                <a16:creationId xmlns:a16="http://schemas.microsoft.com/office/drawing/2014/main" id="{D3308988-0D94-61B1-99F0-50ED48D66B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76336" y="1395304"/>
            <a:ext cx="1721739" cy="1591210"/>
          </a:xfrm>
          <a:prstGeom prst="rect">
            <a:avLst/>
          </a:prstGeom>
        </p:spPr>
      </p:pic>
      <p:pic>
        <p:nvPicPr>
          <p:cNvPr id="17" name="Picture 16">
            <a:extLst>
              <a:ext uri="{FF2B5EF4-FFF2-40B4-BE49-F238E27FC236}">
                <a16:creationId xmlns:a16="http://schemas.microsoft.com/office/drawing/2014/main" id="{1A7D650F-8ED4-8461-EC91-4E50E375BCB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9040" y="4781282"/>
            <a:ext cx="1620776" cy="1458699"/>
          </a:xfrm>
          <a:prstGeom prst="rect">
            <a:avLst/>
          </a:prstGeom>
        </p:spPr>
      </p:pic>
      <p:pic>
        <p:nvPicPr>
          <p:cNvPr id="19" name="Picture 18">
            <a:extLst>
              <a:ext uri="{FF2B5EF4-FFF2-40B4-BE49-F238E27FC236}">
                <a16:creationId xmlns:a16="http://schemas.microsoft.com/office/drawing/2014/main" id="{339E5945-6223-F4A0-EEF2-ACCAE1247D6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14230" y="3646539"/>
            <a:ext cx="1524855" cy="1635449"/>
          </a:xfrm>
          <a:prstGeom prst="rect">
            <a:avLst/>
          </a:prstGeom>
        </p:spPr>
      </p:pic>
      <p:pic>
        <p:nvPicPr>
          <p:cNvPr id="21" name="Picture 20">
            <a:extLst>
              <a:ext uri="{FF2B5EF4-FFF2-40B4-BE49-F238E27FC236}">
                <a16:creationId xmlns:a16="http://schemas.microsoft.com/office/drawing/2014/main" id="{60FAC73D-549D-5CD4-D380-E2D09673818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16748" y="4713003"/>
            <a:ext cx="1401302" cy="1507462"/>
          </a:xfrm>
          <a:prstGeom prst="rect">
            <a:avLst/>
          </a:prstGeom>
        </p:spPr>
      </p:pic>
      <p:pic>
        <p:nvPicPr>
          <p:cNvPr id="23" name="Picture 22">
            <a:extLst>
              <a:ext uri="{FF2B5EF4-FFF2-40B4-BE49-F238E27FC236}">
                <a16:creationId xmlns:a16="http://schemas.microsoft.com/office/drawing/2014/main" id="{E04E12BA-D858-D2F0-4AE8-01C3DD3A73C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7210455" y="3637108"/>
            <a:ext cx="1629949" cy="1644880"/>
          </a:xfrm>
          <a:prstGeom prst="rect">
            <a:avLst/>
          </a:prstGeom>
        </p:spPr>
      </p:pic>
      <p:pic>
        <p:nvPicPr>
          <p:cNvPr id="25" name="Picture 24">
            <a:extLst>
              <a:ext uri="{FF2B5EF4-FFF2-40B4-BE49-F238E27FC236}">
                <a16:creationId xmlns:a16="http://schemas.microsoft.com/office/drawing/2014/main" id="{D7C66DB9-D13A-9068-4819-3A5F297C51A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53226" y="4723385"/>
            <a:ext cx="1650130" cy="1423308"/>
          </a:xfrm>
          <a:prstGeom prst="rect">
            <a:avLst/>
          </a:prstGeom>
        </p:spPr>
      </p:pic>
      <p:sp>
        <p:nvSpPr>
          <p:cNvPr id="26" name="TextBox 25">
            <a:extLst>
              <a:ext uri="{FF2B5EF4-FFF2-40B4-BE49-F238E27FC236}">
                <a16:creationId xmlns:a16="http://schemas.microsoft.com/office/drawing/2014/main" id="{B571F60B-24A3-D2EA-4B01-3919726C7FFD}"/>
              </a:ext>
            </a:extLst>
          </p:cNvPr>
          <p:cNvSpPr txBox="1"/>
          <p:nvPr/>
        </p:nvSpPr>
        <p:spPr>
          <a:xfrm>
            <a:off x="698203" y="2974422"/>
            <a:ext cx="2006391" cy="646331"/>
          </a:xfrm>
          <a:prstGeom prst="rect">
            <a:avLst/>
          </a:prstGeom>
          <a:noFill/>
        </p:spPr>
        <p:txBody>
          <a:bodyPr wrap="square" rtlCol="0">
            <a:spAutoFit/>
          </a:bodyPr>
          <a:lstStyle/>
          <a:p>
            <a:r>
              <a:rPr lang="en-ZA" dirty="0"/>
              <a:t>Cara Hartley: </a:t>
            </a:r>
          </a:p>
          <a:p>
            <a:r>
              <a:rPr lang="en-ZA" dirty="0"/>
              <a:t>Chair</a:t>
            </a:r>
          </a:p>
        </p:txBody>
      </p:sp>
      <p:sp>
        <p:nvSpPr>
          <p:cNvPr id="27" name="TextBox 26">
            <a:extLst>
              <a:ext uri="{FF2B5EF4-FFF2-40B4-BE49-F238E27FC236}">
                <a16:creationId xmlns:a16="http://schemas.microsoft.com/office/drawing/2014/main" id="{18CF5E13-868D-FF81-001D-1F35E941619F}"/>
              </a:ext>
            </a:extLst>
          </p:cNvPr>
          <p:cNvSpPr txBox="1"/>
          <p:nvPr/>
        </p:nvSpPr>
        <p:spPr>
          <a:xfrm>
            <a:off x="2942774" y="2990777"/>
            <a:ext cx="2006391" cy="646331"/>
          </a:xfrm>
          <a:prstGeom prst="rect">
            <a:avLst/>
          </a:prstGeom>
          <a:noFill/>
        </p:spPr>
        <p:txBody>
          <a:bodyPr wrap="square" rtlCol="0">
            <a:spAutoFit/>
          </a:bodyPr>
          <a:lstStyle/>
          <a:p>
            <a:r>
              <a:rPr lang="en-ZA" dirty="0"/>
              <a:t>Tikwiza Silubonde: Deputy Chair</a:t>
            </a:r>
          </a:p>
        </p:txBody>
      </p:sp>
      <p:sp>
        <p:nvSpPr>
          <p:cNvPr id="28" name="TextBox 27">
            <a:extLst>
              <a:ext uri="{FF2B5EF4-FFF2-40B4-BE49-F238E27FC236}">
                <a16:creationId xmlns:a16="http://schemas.microsoft.com/office/drawing/2014/main" id="{CAA12C56-4E78-2A00-F548-4F3DAEB80AEA}"/>
              </a:ext>
            </a:extLst>
          </p:cNvPr>
          <p:cNvSpPr txBox="1"/>
          <p:nvPr/>
        </p:nvSpPr>
        <p:spPr>
          <a:xfrm>
            <a:off x="5007170" y="2960621"/>
            <a:ext cx="2235667" cy="646331"/>
          </a:xfrm>
          <a:prstGeom prst="rect">
            <a:avLst/>
          </a:prstGeom>
          <a:noFill/>
        </p:spPr>
        <p:txBody>
          <a:bodyPr wrap="square" rtlCol="0">
            <a:spAutoFit/>
          </a:bodyPr>
          <a:lstStyle/>
          <a:p>
            <a:r>
              <a:rPr lang="en-ZA" dirty="0"/>
              <a:t>Ayanda Mtanyana: Treasurer</a:t>
            </a:r>
          </a:p>
        </p:txBody>
      </p:sp>
      <p:sp>
        <p:nvSpPr>
          <p:cNvPr id="29" name="TextBox 28">
            <a:extLst>
              <a:ext uri="{FF2B5EF4-FFF2-40B4-BE49-F238E27FC236}">
                <a16:creationId xmlns:a16="http://schemas.microsoft.com/office/drawing/2014/main" id="{1494EDB4-FF8A-E940-4928-A3BC411AF354}"/>
              </a:ext>
            </a:extLst>
          </p:cNvPr>
          <p:cNvSpPr txBox="1"/>
          <p:nvPr/>
        </p:nvSpPr>
        <p:spPr>
          <a:xfrm>
            <a:off x="7145099" y="2885973"/>
            <a:ext cx="2006391" cy="646331"/>
          </a:xfrm>
          <a:prstGeom prst="rect">
            <a:avLst/>
          </a:prstGeom>
          <a:noFill/>
        </p:spPr>
        <p:txBody>
          <a:bodyPr wrap="square" rtlCol="0">
            <a:spAutoFit/>
          </a:bodyPr>
          <a:lstStyle/>
          <a:p>
            <a:r>
              <a:rPr lang="en-ZA" dirty="0"/>
              <a:t>Eleanor Hazell: Operations Lead</a:t>
            </a:r>
          </a:p>
        </p:txBody>
      </p:sp>
      <p:sp>
        <p:nvSpPr>
          <p:cNvPr id="30" name="TextBox 29">
            <a:extLst>
              <a:ext uri="{FF2B5EF4-FFF2-40B4-BE49-F238E27FC236}">
                <a16:creationId xmlns:a16="http://schemas.microsoft.com/office/drawing/2014/main" id="{85320B70-C632-3B51-9985-1E606184FBAB}"/>
              </a:ext>
            </a:extLst>
          </p:cNvPr>
          <p:cNvSpPr txBox="1"/>
          <p:nvPr/>
        </p:nvSpPr>
        <p:spPr>
          <a:xfrm>
            <a:off x="9151720" y="2896694"/>
            <a:ext cx="2894506" cy="646331"/>
          </a:xfrm>
          <a:prstGeom prst="rect">
            <a:avLst/>
          </a:prstGeom>
          <a:noFill/>
        </p:spPr>
        <p:txBody>
          <a:bodyPr wrap="square" rtlCol="0">
            <a:spAutoFit/>
          </a:bodyPr>
          <a:lstStyle/>
          <a:p>
            <a:r>
              <a:rPr lang="en-ZA" dirty="0"/>
              <a:t>Molupe Matsumunyane: Deputy Treasurer</a:t>
            </a:r>
          </a:p>
        </p:txBody>
      </p:sp>
      <p:sp>
        <p:nvSpPr>
          <p:cNvPr id="31" name="TextBox 30">
            <a:extLst>
              <a:ext uri="{FF2B5EF4-FFF2-40B4-BE49-F238E27FC236}">
                <a16:creationId xmlns:a16="http://schemas.microsoft.com/office/drawing/2014/main" id="{649CC154-068E-0C21-B431-29DC892F03A5}"/>
              </a:ext>
            </a:extLst>
          </p:cNvPr>
          <p:cNvSpPr txBox="1"/>
          <p:nvPr/>
        </p:nvSpPr>
        <p:spPr>
          <a:xfrm>
            <a:off x="514790" y="5281988"/>
            <a:ext cx="2006391" cy="646331"/>
          </a:xfrm>
          <a:prstGeom prst="rect">
            <a:avLst/>
          </a:prstGeom>
          <a:noFill/>
        </p:spPr>
        <p:txBody>
          <a:bodyPr wrap="square" rtlCol="0">
            <a:spAutoFit/>
          </a:bodyPr>
          <a:lstStyle/>
          <a:p>
            <a:r>
              <a:rPr lang="en-ZA" dirty="0"/>
              <a:t>Mokgophana Ramasobana</a:t>
            </a:r>
          </a:p>
        </p:txBody>
      </p:sp>
      <p:sp>
        <p:nvSpPr>
          <p:cNvPr id="32" name="TextBox 31">
            <a:extLst>
              <a:ext uri="{FF2B5EF4-FFF2-40B4-BE49-F238E27FC236}">
                <a16:creationId xmlns:a16="http://schemas.microsoft.com/office/drawing/2014/main" id="{915BDC51-8832-E919-A49A-2C576D03B71C}"/>
              </a:ext>
            </a:extLst>
          </p:cNvPr>
          <p:cNvSpPr txBox="1"/>
          <p:nvPr/>
        </p:nvSpPr>
        <p:spPr>
          <a:xfrm>
            <a:off x="2039040" y="6241496"/>
            <a:ext cx="2006391" cy="369332"/>
          </a:xfrm>
          <a:prstGeom prst="rect">
            <a:avLst/>
          </a:prstGeom>
          <a:noFill/>
        </p:spPr>
        <p:txBody>
          <a:bodyPr wrap="square" rtlCol="0">
            <a:spAutoFit/>
          </a:bodyPr>
          <a:lstStyle/>
          <a:p>
            <a:r>
              <a:rPr lang="en-ZA" dirty="0"/>
              <a:t>Ian Goldman</a:t>
            </a:r>
          </a:p>
        </p:txBody>
      </p:sp>
      <p:sp>
        <p:nvSpPr>
          <p:cNvPr id="33" name="TextBox 32">
            <a:extLst>
              <a:ext uri="{FF2B5EF4-FFF2-40B4-BE49-F238E27FC236}">
                <a16:creationId xmlns:a16="http://schemas.microsoft.com/office/drawing/2014/main" id="{B218FC2C-F5CB-FDE0-1BD4-669316E17E36}"/>
              </a:ext>
            </a:extLst>
          </p:cNvPr>
          <p:cNvSpPr txBox="1"/>
          <p:nvPr/>
        </p:nvSpPr>
        <p:spPr>
          <a:xfrm>
            <a:off x="9069465" y="6154453"/>
            <a:ext cx="2559883" cy="369332"/>
          </a:xfrm>
          <a:prstGeom prst="rect">
            <a:avLst/>
          </a:prstGeom>
          <a:noFill/>
        </p:spPr>
        <p:txBody>
          <a:bodyPr wrap="square" rtlCol="0">
            <a:spAutoFit/>
          </a:bodyPr>
          <a:lstStyle/>
          <a:p>
            <a:r>
              <a:rPr lang="en-ZA" dirty="0"/>
              <a:t>Moses Mashingaidze</a:t>
            </a:r>
          </a:p>
        </p:txBody>
      </p:sp>
      <p:sp>
        <p:nvSpPr>
          <p:cNvPr id="34" name="TextBox 33">
            <a:extLst>
              <a:ext uri="{FF2B5EF4-FFF2-40B4-BE49-F238E27FC236}">
                <a16:creationId xmlns:a16="http://schemas.microsoft.com/office/drawing/2014/main" id="{E86F6D1F-3DB2-7630-1EE4-F18229039CAF}"/>
              </a:ext>
            </a:extLst>
          </p:cNvPr>
          <p:cNvSpPr txBox="1"/>
          <p:nvPr/>
        </p:nvSpPr>
        <p:spPr>
          <a:xfrm>
            <a:off x="7295370" y="5317705"/>
            <a:ext cx="2006391" cy="369332"/>
          </a:xfrm>
          <a:prstGeom prst="rect">
            <a:avLst/>
          </a:prstGeom>
          <a:noFill/>
        </p:spPr>
        <p:txBody>
          <a:bodyPr wrap="square" rtlCol="0">
            <a:spAutoFit/>
          </a:bodyPr>
          <a:lstStyle/>
          <a:p>
            <a:r>
              <a:rPr lang="en-ZA" dirty="0"/>
              <a:t>Ruth Mojalefa</a:t>
            </a:r>
          </a:p>
        </p:txBody>
      </p:sp>
      <p:sp>
        <p:nvSpPr>
          <p:cNvPr id="35" name="TextBox 34">
            <a:extLst>
              <a:ext uri="{FF2B5EF4-FFF2-40B4-BE49-F238E27FC236}">
                <a16:creationId xmlns:a16="http://schemas.microsoft.com/office/drawing/2014/main" id="{1CDADA9E-ACE9-5411-2933-72B1C6E49293}"/>
              </a:ext>
            </a:extLst>
          </p:cNvPr>
          <p:cNvSpPr txBox="1"/>
          <p:nvPr/>
        </p:nvSpPr>
        <p:spPr>
          <a:xfrm>
            <a:off x="5371442" y="6202173"/>
            <a:ext cx="2006391" cy="369332"/>
          </a:xfrm>
          <a:prstGeom prst="rect">
            <a:avLst/>
          </a:prstGeom>
          <a:noFill/>
        </p:spPr>
        <p:txBody>
          <a:bodyPr wrap="square" rtlCol="0">
            <a:spAutoFit/>
          </a:bodyPr>
          <a:lstStyle/>
          <a:p>
            <a:r>
              <a:rPr lang="en-ZA" dirty="0"/>
              <a:t>Takunda Chirau</a:t>
            </a:r>
          </a:p>
        </p:txBody>
      </p:sp>
      <p:sp>
        <p:nvSpPr>
          <p:cNvPr id="36" name="TextBox 35">
            <a:extLst>
              <a:ext uri="{FF2B5EF4-FFF2-40B4-BE49-F238E27FC236}">
                <a16:creationId xmlns:a16="http://schemas.microsoft.com/office/drawing/2014/main" id="{842701AC-9B4C-C3A0-C5B8-A7706D4C3E84}"/>
              </a:ext>
            </a:extLst>
          </p:cNvPr>
          <p:cNvSpPr txBox="1"/>
          <p:nvPr/>
        </p:nvSpPr>
        <p:spPr>
          <a:xfrm>
            <a:off x="3753162" y="5241377"/>
            <a:ext cx="2006391" cy="369332"/>
          </a:xfrm>
          <a:prstGeom prst="rect">
            <a:avLst/>
          </a:prstGeom>
          <a:noFill/>
        </p:spPr>
        <p:txBody>
          <a:bodyPr wrap="square" rtlCol="0">
            <a:spAutoFit/>
          </a:bodyPr>
          <a:lstStyle/>
          <a:p>
            <a:r>
              <a:rPr lang="en-ZA" dirty="0"/>
              <a:t>Babette Rabie</a:t>
            </a:r>
          </a:p>
        </p:txBody>
      </p:sp>
    </p:spTree>
    <p:extLst>
      <p:ext uri="{BB962C8B-B14F-4D97-AF65-F5344CB8AC3E}">
        <p14:creationId xmlns:p14="http://schemas.microsoft.com/office/powerpoint/2010/main" val="38599544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F498DF-F2A1-B953-02E9-6A3550BC66D4}"/>
              </a:ext>
            </a:extLst>
          </p:cNvPr>
          <p:cNvSpPr txBox="1"/>
          <p:nvPr/>
        </p:nvSpPr>
        <p:spPr>
          <a:xfrm>
            <a:off x="692298" y="1721970"/>
            <a:ext cx="6212086" cy="2862322"/>
          </a:xfrm>
          <a:prstGeom prst="rect">
            <a:avLst/>
          </a:prstGeom>
          <a:noFill/>
        </p:spPr>
        <p:txBody>
          <a:bodyPr wrap="square" rtlCol="0">
            <a:spAutoFit/>
          </a:bodyPr>
          <a:lstStyle/>
          <a:p>
            <a:r>
              <a:rPr lang="en-ZA" b="1" dirty="0"/>
              <a:t>Our current secretariat</a:t>
            </a:r>
          </a:p>
          <a:p>
            <a:r>
              <a:rPr lang="en-ZA" dirty="0"/>
              <a:t>Gaynor Nel – SAMEA Coordinator</a:t>
            </a:r>
          </a:p>
          <a:p>
            <a:r>
              <a:rPr lang="en-ZA" dirty="0"/>
              <a:t>Marla Naidoo – SAMEA Administrator</a:t>
            </a:r>
          </a:p>
          <a:p>
            <a:r>
              <a:rPr lang="en-ZA" dirty="0"/>
              <a:t>Sivenati Yami – EE intern</a:t>
            </a:r>
          </a:p>
          <a:p>
            <a:endParaRPr lang="en-ZA" dirty="0"/>
          </a:p>
          <a:p>
            <a:r>
              <a:rPr lang="en-ZA" b="1" dirty="0"/>
              <a:t>Thank you!</a:t>
            </a:r>
          </a:p>
          <a:p>
            <a:r>
              <a:rPr lang="en-ZA" dirty="0"/>
              <a:t>Elnari Potgieter – former SAMEA Coordinator</a:t>
            </a:r>
          </a:p>
          <a:p>
            <a:r>
              <a:rPr lang="en-ZA" dirty="0"/>
              <a:t>Pamela Hlahla – former EE Coordinator</a:t>
            </a:r>
          </a:p>
          <a:p>
            <a:endParaRPr lang="en-ZA" dirty="0"/>
          </a:p>
          <a:p>
            <a:pPr marL="285750" indent="-285750">
              <a:buFont typeface="Arial" panose="020B0604020202020204" pitchFamily="34" charset="0"/>
              <a:buChar char="•"/>
            </a:pPr>
            <a:endParaRPr lang="en-ZA" dirty="0"/>
          </a:p>
        </p:txBody>
      </p:sp>
      <p:sp>
        <p:nvSpPr>
          <p:cNvPr id="5" name="TextBox 4">
            <a:extLst>
              <a:ext uri="{FF2B5EF4-FFF2-40B4-BE49-F238E27FC236}">
                <a16:creationId xmlns:a16="http://schemas.microsoft.com/office/drawing/2014/main" id="{DA9169D5-07FA-FCC2-CF36-926235952298}"/>
              </a:ext>
            </a:extLst>
          </p:cNvPr>
          <p:cNvSpPr txBox="1"/>
          <p:nvPr/>
        </p:nvSpPr>
        <p:spPr>
          <a:xfrm>
            <a:off x="2835965" y="822551"/>
            <a:ext cx="6520070" cy="646331"/>
          </a:xfrm>
          <a:prstGeom prst="rect">
            <a:avLst/>
          </a:prstGeom>
          <a:noFill/>
        </p:spPr>
        <p:txBody>
          <a:bodyPr wrap="square">
            <a:spAutoFit/>
          </a:bodyPr>
          <a:lstStyle/>
          <a:p>
            <a:r>
              <a:rPr lang="en-ZA" sz="3600" dirty="0"/>
              <a:t>SAMEA Secretariat 2021/2022</a:t>
            </a:r>
          </a:p>
        </p:txBody>
      </p:sp>
    </p:spTree>
    <p:extLst>
      <p:ext uri="{BB962C8B-B14F-4D97-AF65-F5344CB8AC3E}">
        <p14:creationId xmlns:p14="http://schemas.microsoft.com/office/powerpoint/2010/main" val="8426152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C9BE6-AE36-8636-1038-841965341CD0}"/>
              </a:ext>
            </a:extLst>
          </p:cNvPr>
          <p:cNvSpPr>
            <a:spLocks noGrp="1"/>
          </p:cNvSpPr>
          <p:nvPr>
            <p:ph type="title"/>
          </p:nvPr>
        </p:nvSpPr>
        <p:spPr/>
        <p:txBody>
          <a:bodyPr/>
          <a:lstStyle/>
          <a:p>
            <a:r>
              <a:rPr lang="en-ZA" dirty="0"/>
              <a:t>Feedback topics</a:t>
            </a:r>
          </a:p>
        </p:txBody>
      </p:sp>
      <p:graphicFrame>
        <p:nvGraphicFramePr>
          <p:cNvPr id="4" name="Table 4">
            <a:extLst>
              <a:ext uri="{FF2B5EF4-FFF2-40B4-BE49-F238E27FC236}">
                <a16:creationId xmlns:a16="http://schemas.microsoft.com/office/drawing/2014/main" id="{7E6A0FE6-C824-B58A-18E0-1622D184C499}"/>
              </a:ext>
            </a:extLst>
          </p:cNvPr>
          <p:cNvGraphicFramePr>
            <a:graphicFrameLocks noGrp="1"/>
          </p:cNvGraphicFramePr>
          <p:nvPr>
            <p:extLst>
              <p:ext uri="{D42A27DB-BD31-4B8C-83A1-F6EECF244321}">
                <p14:modId xmlns:p14="http://schemas.microsoft.com/office/powerpoint/2010/main" val="2500391450"/>
              </p:ext>
            </p:extLst>
          </p:nvPr>
        </p:nvGraphicFramePr>
        <p:xfrm>
          <a:off x="913774" y="1401151"/>
          <a:ext cx="10364452" cy="3779892"/>
        </p:xfrm>
        <a:graphic>
          <a:graphicData uri="http://schemas.openxmlformats.org/drawingml/2006/table">
            <a:tbl>
              <a:tblPr firstRow="1" bandRow="1">
                <a:solidFill>
                  <a:srgbClr val="FFFFFF"/>
                </a:solidFill>
                <a:tableStyleId>{5C22544A-7EE6-4342-B048-85BDC9FD1C3A}</a:tableStyleId>
              </a:tblPr>
              <a:tblGrid>
                <a:gridCol w="4374218">
                  <a:extLst>
                    <a:ext uri="{9D8B030D-6E8A-4147-A177-3AD203B41FA5}">
                      <a16:colId xmlns:a16="http://schemas.microsoft.com/office/drawing/2014/main" val="1948922712"/>
                    </a:ext>
                  </a:extLst>
                </a:gridCol>
                <a:gridCol w="5990234">
                  <a:extLst>
                    <a:ext uri="{9D8B030D-6E8A-4147-A177-3AD203B41FA5}">
                      <a16:colId xmlns:a16="http://schemas.microsoft.com/office/drawing/2014/main" val="804687426"/>
                    </a:ext>
                  </a:extLst>
                </a:gridCol>
              </a:tblGrid>
              <a:tr h="379348">
                <a:tc>
                  <a:txBody>
                    <a:bodyPr/>
                    <a:lstStyle/>
                    <a:p>
                      <a:r>
                        <a:rPr lang="en-ZA" dirty="0"/>
                        <a:t>Portfolio / Area of work</a:t>
                      </a:r>
                    </a:p>
                  </a:txBody>
                  <a:tcPr>
                    <a:lnB w="12700" cap="flat" cmpd="sng" algn="ctr">
                      <a:solidFill>
                        <a:srgbClr val="FCB03F"/>
                      </a:solidFill>
                      <a:prstDash val="solid"/>
                      <a:round/>
                      <a:headEnd type="none" w="med" len="med"/>
                      <a:tailEnd type="none" w="med" len="med"/>
                    </a:lnB>
                    <a:solidFill>
                      <a:srgbClr val="FCB03F"/>
                    </a:solidFill>
                  </a:tcPr>
                </a:tc>
                <a:tc>
                  <a:txBody>
                    <a:bodyPr/>
                    <a:lstStyle/>
                    <a:p>
                      <a:r>
                        <a:rPr lang="en-ZA" dirty="0"/>
                        <a:t>Board member providing feedback </a:t>
                      </a:r>
                    </a:p>
                  </a:txBody>
                  <a:tcPr>
                    <a:lnB w="12700" cap="flat" cmpd="sng" algn="ctr">
                      <a:solidFill>
                        <a:srgbClr val="FCB03F"/>
                      </a:solidFill>
                      <a:prstDash val="solid"/>
                      <a:round/>
                      <a:headEnd type="none" w="med" len="med"/>
                      <a:tailEnd type="none" w="med" len="med"/>
                    </a:lnB>
                    <a:solidFill>
                      <a:srgbClr val="FCB03F"/>
                    </a:solidFill>
                  </a:tcPr>
                </a:tc>
                <a:extLst>
                  <a:ext uri="{0D108BD9-81ED-4DB2-BD59-A6C34878D82A}">
                    <a16:rowId xmlns:a16="http://schemas.microsoft.com/office/drawing/2014/main" val="847131079"/>
                  </a:ext>
                </a:extLst>
              </a:tr>
              <a:tr h="379348">
                <a:tc>
                  <a:txBody>
                    <a:bodyPr/>
                    <a:lstStyle/>
                    <a:p>
                      <a:r>
                        <a:rPr lang="en-ZA" dirty="0"/>
                        <a:t>Building a stronger organisation</a:t>
                      </a:r>
                    </a:p>
                  </a:txBody>
                  <a:tcPr>
                    <a:lnL w="12700" cap="flat" cmpd="sng" algn="ctr">
                      <a:solidFill>
                        <a:srgbClr val="FCB03F"/>
                      </a:solidFill>
                      <a:prstDash val="solid"/>
                      <a:round/>
                      <a:headEnd type="none" w="med" len="med"/>
                      <a:tailEnd type="none" w="med" len="med"/>
                    </a:lnL>
                    <a:lnR w="12700" cap="flat" cmpd="sng" algn="ctr">
                      <a:solidFill>
                        <a:srgbClr val="FCB03F"/>
                      </a:solidFill>
                      <a:prstDash val="solid"/>
                      <a:round/>
                      <a:headEnd type="none" w="med" len="med"/>
                      <a:tailEnd type="none" w="med" len="med"/>
                    </a:lnR>
                    <a:lnT w="12700" cap="flat" cmpd="sng" algn="ctr">
                      <a:solidFill>
                        <a:srgbClr val="FCB03F"/>
                      </a:solidFill>
                      <a:prstDash val="solid"/>
                      <a:round/>
                      <a:headEnd type="none" w="med" len="med"/>
                      <a:tailEnd type="none" w="med" len="med"/>
                    </a:lnT>
                    <a:lnB w="12700" cap="flat" cmpd="sng" algn="ctr">
                      <a:solidFill>
                        <a:srgbClr val="FCB03F"/>
                      </a:solidFill>
                      <a:prstDash val="solid"/>
                      <a:round/>
                      <a:headEnd type="none" w="med" len="med"/>
                      <a:tailEnd type="none" w="med" len="med"/>
                    </a:lnB>
                    <a:solidFill>
                      <a:srgbClr val="FFFFFF"/>
                    </a:solidFill>
                  </a:tcPr>
                </a:tc>
                <a:tc>
                  <a:txBody>
                    <a:bodyPr/>
                    <a:lstStyle/>
                    <a:p>
                      <a:r>
                        <a:rPr lang="en-ZA" dirty="0"/>
                        <a:t>Eleanor Hazell &amp; Cara Hartley</a:t>
                      </a:r>
                    </a:p>
                  </a:txBody>
                  <a:tcPr>
                    <a:lnL w="12700" cap="flat" cmpd="sng" algn="ctr">
                      <a:solidFill>
                        <a:srgbClr val="FCB03F"/>
                      </a:solidFill>
                      <a:prstDash val="solid"/>
                      <a:round/>
                      <a:headEnd type="none" w="med" len="med"/>
                      <a:tailEnd type="none" w="med" len="med"/>
                    </a:lnL>
                    <a:lnR w="12700" cap="flat" cmpd="sng" algn="ctr">
                      <a:solidFill>
                        <a:srgbClr val="FCB03F"/>
                      </a:solidFill>
                      <a:prstDash val="solid"/>
                      <a:round/>
                      <a:headEnd type="none" w="med" len="med"/>
                      <a:tailEnd type="none" w="med" len="med"/>
                    </a:lnR>
                    <a:lnT w="12700" cap="flat" cmpd="sng" algn="ctr">
                      <a:solidFill>
                        <a:srgbClr val="FCB03F"/>
                      </a:solidFill>
                      <a:prstDash val="solid"/>
                      <a:round/>
                      <a:headEnd type="none" w="med" len="med"/>
                      <a:tailEnd type="none" w="med" len="med"/>
                    </a:lnT>
                    <a:lnB w="12700" cap="flat" cmpd="sng" algn="ctr">
                      <a:solidFill>
                        <a:srgbClr val="FCB03F"/>
                      </a:solidFill>
                      <a:prstDash val="solid"/>
                      <a:round/>
                      <a:headEnd type="none" w="med" len="med"/>
                      <a:tailEnd type="none" w="med" len="med"/>
                    </a:lnB>
                    <a:solidFill>
                      <a:srgbClr val="FFFFFF"/>
                    </a:solidFill>
                  </a:tcPr>
                </a:tc>
                <a:extLst>
                  <a:ext uri="{0D108BD9-81ED-4DB2-BD59-A6C34878D82A}">
                    <a16:rowId xmlns:a16="http://schemas.microsoft.com/office/drawing/2014/main" val="113189492"/>
                  </a:ext>
                </a:extLst>
              </a:tr>
              <a:tr h="272802">
                <a:tc>
                  <a:txBody>
                    <a:bodyPr/>
                    <a:lstStyle/>
                    <a:p>
                      <a:r>
                        <a:rPr lang="en-ZA" dirty="0"/>
                        <a:t>Membership Services and Communications</a:t>
                      </a:r>
                    </a:p>
                  </a:txBody>
                  <a:tcPr>
                    <a:lnL w="12700" cap="flat" cmpd="sng" algn="ctr">
                      <a:solidFill>
                        <a:srgbClr val="FCB03F"/>
                      </a:solidFill>
                      <a:prstDash val="solid"/>
                      <a:round/>
                      <a:headEnd type="none" w="med" len="med"/>
                      <a:tailEnd type="none" w="med" len="med"/>
                    </a:lnL>
                    <a:lnR w="12700" cap="flat" cmpd="sng" algn="ctr">
                      <a:solidFill>
                        <a:srgbClr val="FCB03F"/>
                      </a:solidFill>
                      <a:prstDash val="solid"/>
                      <a:round/>
                      <a:headEnd type="none" w="med" len="med"/>
                      <a:tailEnd type="none" w="med" len="med"/>
                    </a:lnR>
                    <a:lnT w="12700" cap="flat" cmpd="sng" algn="ctr">
                      <a:solidFill>
                        <a:srgbClr val="FCB03F"/>
                      </a:solidFill>
                      <a:prstDash val="solid"/>
                      <a:round/>
                      <a:headEnd type="none" w="med" len="med"/>
                      <a:tailEnd type="none" w="med" len="med"/>
                    </a:lnT>
                    <a:lnB w="12700" cap="flat" cmpd="sng" algn="ctr">
                      <a:solidFill>
                        <a:srgbClr val="FCB03F"/>
                      </a:solidFill>
                      <a:prstDash val="solid"/>
                      <a:round/>
                      <a:headEnd type="none" w="med" len="med"/>
                      <a:tailEnd type="none" w="med" len="med"/>
                    </a:lnB>
                    <a:solidFill>
                      <a:srgbClr val="FFFFFF"/>
                    </a:solidFill>
                  </a:tcPr>
                </a:tc>
                <a:tc>
                  <a:txBody>
                    <a:bodyPr/>
                    <a:lstStyle/>
                    <a:p>
                      <a:r>
                        <a:rPr lang="en-ZA" dirty="0"/>
                        <a:t>Ruth Mojalefa</a:t>
                      </a:r>
                    </a:p>
                  </a:txBody>
                  <a:tcPr>
                    <a:lnL w="12700" cap="flat" cmpd="sng" algn="ctr">
                      <a:solidFill>
                        <a:srgbClr val="FCB03F"/>
                      </a:solidFill>
                      <a:prstDash val="solid"/>
                      <a:round/>
                      <a:headEnd type="none" w="med" len="med"/>
                      <a:tailEnd type="none" w="med" len="med"/>
                    </a:lnL>
                    <a:lnR w="12700" cap="flat" cmpd="sng" algn="ctr">
                      <a:solidFill>
                        <a:srgbClr val="FCB03F"/>
                      </a:solidFill>
                      <a:prstDash val="solid"/>
                      <a:round/>
                      <a:headEnd type="none" w="med" len="med"/>
                      <a:tailEnd type="none" w="med" len="med"/>
                    </a:lnR>
                    <a:lnT w="12700" cap="flat" cmpd="sng" algn="ctr">
                      <a:solidFill>
                        <a:srgbClr val="FCB03F"/>
                      </a:solidFill>
                      <a:prstDash val="solid"/>
                      <a:round/>
                      <a:headEnd type="none" w="med" len="med"/>
                      <a:tailEnd type="none" w="med" len="med"/>
                    </a:lnT>
                    <a:lnB w="12700" cap="flat" cmpd="sng" algn="ctr">
                      <a:solidFill>
                        <a:srgbClr val="FCB03F"/>
                      </a:solidFill>
                      <a:prstDash val="solid"/>
                      <a:round/>
                      <a:headEnd type="none" w="med" len="med"/>
                      <a:tailEnd type="none" w="med" len="med"/>
                    </a:lnB>
                    <a:solidFill>
                      <a:srgbClr val="FFFFFF"/>
                    </a:solidFill>
                  </a:tcPr>
                </a:tc>
                <a:extLst>
                  <a:ext uri="{0D108BD9-81ED-4DB2-BD59-A6C34878D82A}">
                    <a16:rowId xmlns:a16="http://schemas.microsoft.com/office/drawing/2014/main" val="2631408234"/>
                  </a:ext>
                </a:extLst>
              </a:tr>
              <a:tr h="379348">
                <a:tc>
                  <a:txBody>
                    <a:bodyPr/>
                    <a:lstStyle/>
                    <a:p>
                      <a:r>
                        <a:rPr lang="en-ZA" dirty="0"/>
                        <a:t>SAMEA review</a:t>
                      </a:r>
                    </a:p>
                  </a:txBody>
                  <a:tcPr>
                    <a:lnL w="12700" cap="flat" cmpd="sng" algn="ctr">
                      <a:solidFill>
                        <a:srgbClr val="FCB03F"/>
                      </a:solidFill>
                      <a:prstDash val="solid"/>
                      <a:round/>
                      <a:headEnd type="none" w="med" len="med"/>
                      <a:tailEnd type="none" w="med" len="med"/>
                    </a:lnL>
                    <a:lnR w="12700" cap="flat" cmpd="sng" algn="ctr">
                      <a:solidFill>
                        <a:srgbClr val="FCB03F"/>
                      </a:solidFill>
                      <a:prstDash val="solid"/>
                      <a:round/>
                      <a:headEnd type="none" w="med" len="med"/>
                      <a:tailEnd type="none" w="med" len="med"/>
                    </a:lnR>
                    <a:lnT w="12700" cap="flat" cmpd="sng" algn="ctr">
                      <a:solidFill>
                        <a:srgbClr val="FCB03F"/>
                      </a:solidFill>
                      <a:prstDash val="solid"/>
                      <a:round/>
                      <a:headEnd type="none" w="med" len="med"/>
                      <a:tailEnd type="none" w="med" len="med"/>
                    </a:lnT>
                    <a:lnB w="12700" cap="flat" cmpd="sng" algn="ctr">
                      <a:solidFill>
                        <a:srgbClr val="FCB03F"/>
                      </a:solidFill>
                      <a:prstDash val="solid"/>
                      <a:round/>
                      <a:headEnd type="none" w="med" len="med"/>
                      <a:tailEnd type="none" w="med" len="med"/>
                    </a:lnB>
                    <a:solidFill>
                      <a:srgbClr val="FFFFFF"/>
                    </a:solidFill>
                  </a:tcPr>
                </a:tc>
                <a:tc>
                  <a:txBody>
                    <a:bodyPr/>
                    <a:lstStyle/>
                    <a:p>
                      <a:r>
                        <a:rPr lang="en-ZA" dirty="0"/>
                        <a:t>Eleanor Hazell</a:t>
                      </a:r>
                    </a:p>
                  </a:txBody>
                  <a:tcPr>
                    <a:lnL w="12700" cap="flat" cmpd="sng" algn="ctr">
                      <a:solidFill>
                        <a:srgbClr val="FCB03F"/>
                      </a:solidFill>
                      <a:prstDash val="solid"/>
                      <a:round/>
                      <a:headEnd type="none" w="med" len="med"/>
                      <a:tailEnd type="none" w="med" len="med"/>
                    </a:lnL>
                    <a:lnR w="12700" cap="flat" cmpd="sng" algn="ctr">
                      <a:solidFill>
                        <a:srgbClr val="FCB03F"/>
                      </a:solidFill>
                      <a:prstDash val="solid"/>
                      <a:round/>
                      <a:headEnd type="none" w="med" len="med"/>
                      <a:tailEnd type="none" w="med" len="med"/>
                    </a:lnR>
                    <a:lnT w="12700" cap="flat" cmpd="sng" algn="ctr">
                      <a:solidFill>
                        <a:srgbClr val="FCB03F"/>
                      </a:solidFill>
                      <a:prstDash val="solid"/>
                      <a:round/>
                      <a:headEnd type="none" w="med" len="med"/>
                      <a:tailEnd type="none" w="med" len="med"/>
                    </a:lnT>
                    <a:lnB w="12700" cap="flat" cmpd="sng" algn="ctr">
                      <a:solidFill>
                        <a:srgbClr val="FCB03F"/>
                      </a:solidFill>
                      <a:prstDash val="solid"/>
                      <a:round/>
                      <a:headEnd type="none" w="med" len="med"/>
                      <a:tailEnd type="none" w="med" len="med"/>
                    </a:lnB>
                    <a:solidFill>
                      <a:srgbClr val="FFFFFF"/>
                    </a:solidFill>
                  </a:tcPr>
                </a:tc>
                <a:extLst>
                  <a:ext uri="{0D108BD9-81ED-4DB2-BD59-A6C34878D82A}">
                    <a16:rowId xmlns:a16="http://schemas.microsoft.com/office/drawing/2014/main" val="2080497283"/>
                  </a:ext>
                </a:extLst>
              </a:tr>
              <a:tr h="379348">
                <a:tc>
                  <a:txBody>
                    <a:bodyPr/>
                    <a:lstStyle/>
                    <a:p>
                      <a:r>
                        <a:rPr lang="en-ZA" dirty="0"/>
                        <a:t>Partnerships and Advocacy</a:t>
                      </a:r>
                    </a:p>
                  </a:txBody>
                  <a:tcPr>
                    <a:lnL w="12700" cap="flat" cmpd="sng" algn="ctr">
                      <a:solidFill>
                        <a:srgbClr val="FCB03F"/>
                      </a:solidFill>
                      <a:prstDash val="solid"/>
                      <a:round/>
                      <a:headEnd type="none" w="med" len="med"/>
                      <a:tailEnd type="none" w="med" len="med"/>
                    </a:lnL>
                    <a:lnR w="12700" cap="flat" cmpd="sng" algn="ctr">
                      <a:solidFill>
                        <a:srgbClr val="FCB03F"/>
                      </a:solidFill>
                      <a:prstDash val="solid"/>
                      <a:round/>
                      <a:headEnd type="none" w="med" len="med"/>
                      <a:tailEnd type="none" w="med" len="med"/>
                    </a:lnR>
                    <a:lnT w="12700" cap="flat" cmpd="sng" algn="ctr">
                      <a:solidFill>
                        <a:srgbClr val="FCB03F"/>
                      </a:solidFill>
                      <a:prstDash val="solid"/>
                      <a:round/>
                      <a:headEnd type="none" w="med" len="med"/>
                      <a:tailEnd type="none" w="med" len="med"/>
                    </a:lnT>
                    <a:lnB w="12700" cap="flat" cmpd="sng" algn="ctr">
                      <a:solidFill>
                        <a:srgbClr val="FCB03F"/>
                      </a:solidFill>
                      <a:prstDash val="solid"/>
                      <a:round/>
                      <a:headEnd type="none" w="med" len="med"/>
                      <a:tailEnd type="none" w="med" len="med"/>
                    </a:lnB>
                    <a:solidFill>
                      <a:srgbClr val="FFFFFF"/>
                    </a:solidFill>
                  </a:tcPr>
                </a:tc>
                <a:tc>
                  <a:txBody>
                    <a:bodyPr/>
                    <a:lstStyle/>
                    <a:p>
                      <a:r>
                        <a:rPr lang="en-ZA" dirty="0"/>
                        <a:t>Mokgophana Ramasobana</a:t>
                      </a:r>
                    </a:p>
                  </a:txBody>
                  <a:tcPr>
                    <a:lnL w="12700" cap="flat" cmpd="sng" algn="ctr">
                      <a:solidFill>
                        <a:srgbClr val="FCB03F"/>
                      </a:solidFill>
                      <a:prstDash val="solid"/>
                      <a:round/>
                      <a:headEnd type="none" w="med" len="med"/>
                      <a:tailEnd type="none" w="med" len="med"/>
                    </a:lnL>
                    <a:lnR w="12700" cap="flat" cmpd="sng" algn="ctr">
                      <a:solidFill>
                        <a:srgbClr val="FCB03F"/>
                      </a:solidFill>
                      <a:prstDash val="solid"/>
                      <a:round/>
                      <a:headEnd type="none" w="med" len="med"/>
                      <a:tailEnd type="none" w="med" len="med"/>
                    </a:lnR>
                    <a:lnT w="12700" cap="flat" cmpd="sng" algn="ctr">
                      <a:solidFill>
                        <a:srgbClr val="FCB03F"/>
                      </a:solidFill>
                      <a:prstDash val="solid"/>
                      <a:round/>
                      <a:headEnd type="none" w="med" len="med"/>
                      <a:tailEnd type="none" w="med" len="med"/>
                    </a:lnT>
                    <a:lnB w="12700" cap="flat" cmpd="sng" algn="ctr">
                      <a:solidFill>
                        <a:srgbClr val="FCB03F"/>
                      </a:solidFill>
                      <a:prstDash val="solid"/>
                      <a:round/>
                      <a:headEnd type="none" w="med" len="med"/>
                      <a:tailEnd type="none" w="med" len="med"/>
                    </a:lnB>
                    <a:solidFill>
                      <a:srgbClr val="FFFFFF"/>
                    </a:solidFill>
                  </a:tcPr>
                </a:tc>
                <a:extLst>
                  <a:ext uri="{0D108BD9-81ED-4DB2-BD59-A6C34878D82A}">
                    <a16:rowId xmlns:a16="http://schemas.microsoft.com/office/drawing/2014/main" val="1027471644"/>
                  </a:ext>
                </a:extLst>
              </a:tr>
              <a:tr h="379348">
                <a:tc>
                  <a:txBody>
                    <a:bodyPr/>
                    <a:lstStyle/>
                    <a:p>
                      <a:r>
                        <a:rPr lang="en-ZA" dirty="0"/>
                        <a:t>Co-Creation</a:t>
                      </a:r>
                    </a:p>
                  </a:txBody>
                  <a:tcPr>
                    <a:lnL w="12700" cap="flat" cmpd="sng" algn="ctr">
                      <a:solidFill>
                        <a:srgbClr val="FCB03F"/>
                      </a:solidFill>
                      <a:prstDash val="solid"/>
                      <a:round/>
                      <a:headEnd type="none" w="med" len="med"/>
                      <a:tailEnd type="none" w="med" len="med"/>
                    </a:lnL>
                    <a:lnR w="12700" cap="flat" cmpd="sng" algn="ctr">
                      <a:solidFill>
                        <a:srgbClr val="FCB03F"/>
                      </a:solidFill>
                      <a:prstDash val="solid"/>
                      <a:round/>
                      <a:headEnd type="none" w="med" len="med"/>
                      <a:tailEnd type="none" w="med" len="med"/>
                    </a:lnR>
                    <a:lnT w="12700" cap="flat" cmpd="sng" algn="ctr">
                      <a:solidFill>
                        <a:srgbClr val="FCB03F"/>
                      </a:solidFill>
                      <a:prstDash val="solid"/>
                      <a:round/>
                      <a:headEnd type="none" w="med" len="med"/>
                      <a:tailEnd type="none" w="med" len="med"/>
                    </a:lnT>
                    <a:lnB w="12700" cap="flat" cmpd="sng" algn="ctr">
                      <a:solidFill>
                        <a:srgbClr val="FCB03F"/>
                      </a:solidFill>
                      <a:prstDash val="solid"/>
                      <a:round/>
                      <a:headEnd type="none" w="med" len="med"/>
                      <a:tailEnd type="none" w="med" len="med"/>
                    </a:lnB>
                    <a:solidFill>
                      <a:srgbClr val="FFFFFF"/>
                    </a:solidFill>
                  </a:tcPr>
                </a:tc>
                <a:tc>
                  <a:txBody>
                    <a:bodyPr/>
                    <a:lstStyle/>
                    <a:p>
                      <a:r>
                        <a:rPr lang="en-ZA" dirty="0"/>
                        <a:t>Ian Goldman and Moses Mashingaidze</a:t>
                      </a:r>
                    </a:p>
                  </a:txBody>
                  <a:tcPr>
                    <a:lnL w="12700" cap="flat" cmpd="sng" algn="ctr">
                      <a:solidFill>
                        <a:srgbClr val="FCB03F"/>
                      </a:solidFill>
                      <a:prstDash val="solid"/>
                      <a:round/>
                      <a:headEnd type="none" w="med" len="med"/>
                      <a:tailEnd type="none" w="med" len="med"/>
                    </a:lnL>
                    <a:lnR w="12700" cap="flat" cmpd="sng" algn="ctr">
                      <a:solidFill>
                        <a:srgbClr val="FCB03F"/>
                      </a:solidFill>
                      <a:prstDash val="solid"/>
                      <a:round/>
                      <a:headEnd type="none" w="med" len="med"/>
                      <a:tailEnd type="none" w="med" len="med"/>
                    </a:lnR>
                    <a:lnT w="12700" cap="flat" cmpd="sng" algn="ctr">
                      <a:solidFill>
                        <a:srgbClr val="FCB03F"/>
                      </a:solidFill>
                      <a:prstDash val="solid"/>
                      <a:round/>
                      <a:headEnd type="none" w="med" len="med"/>
                      <a:tailEnd type="none" w="med" len="med"/>
                    </a:lnT>
                    <a:lnB w="12700" cap="flat" cmpd="sng" algn="ctr">
                      <a:solidFill>
                        <a:srgbClr val="FCB03F"/>
                      </a:solidFill>
                      <a:prstDash val="solid"/>
                      <a:round/>
                      <a:headEnd type="none" w="med" len="med"/>
                      <a:tailEnd type="none" w="med" len="med"/>
                    </a:lnB>
                    <a:solidFill>
                      <a:srgbClr val="FFFFFF"/>
                    </a:solidFill>
                  </a:tcPr>
                </a:tc>
                <a:extLst>
                  <a:ext uri="{0D108BD9-81ED-4DB2-BD59-A6C34878D82A}">
                    <a16:rowId xmlns:a16="http://schemas.microsoft.com/office/drawing/2014/main" val="2054449760"/>
                  </a:ext>
                </a:extLst>
              </a:tr>
              <a:tr h="379348">
                <a:tc>
                  <a:txBody>
                    <a:bodyPr/>
                    <a:lstStyle/>
                    <a:p>
                      <a:r>
                        <a:rPr lang="en-ZA" dirty="0"/>
                        <a:t>Research</a:t>
                      </a:r>
                    </a:p>
                  </a:txBody>
                  <a:tcPr>
                    <a:lnL w="12700" cap="flat" cmpd="sng" algn="ctr">
                      <a:solidFill>
                        <a:srgbClr val="FCB03F"/>
                      </a:solidFill>
                      <a:prstDash val="solid"/>
                      <a:round/>
                      <a:headEnd type="none" w="med" len="med"/>
                      <a:tailEnd type="none" w="med" len="med"/>
                    </a:lnL>
                    <a:lnR w="12700" cap="flat" cmpd="sng" algn="ctr">
                      <a:solidFill>
                        <a:srgbClr val="FCB03F"/>
                      </a:solidFill>
                      <a:prstDash val="solid"/>
                      <a:round/>
                      <a:headEnd type="none" w="med" len="med"/>
                      <a:tailEnd type="none" w="med" len="med"/>
                    </a:lnR>
                    <a:lnT w="12700" cap="flat" cmpd="sng" algn="ctr">
                      <a:solidFill>
                        <a:srgbClr val="FCB03F"/>
                      </a:solidFill>
                      <a:prstDash val="solid"/>
                      <a:round/>
                      <a:headEnd type="none" w="med" len="med"/>
                      <a:tailEnd type="none" w="med" len="med"/>
                    </a:lnT>
                    <a:lnB w="12700" cap="flat" cmpd="sng" algn="ctr">
                      <a:solidFill>
                        <a:srgbClr val="FCB03F"/>
                      </a:solidFill>
                      <a:prstDash val="solid"/>
                      <a:round/>
                      <a:headEnd type="none" w="med" len="med"/>
                      <a:tailEnd type="none" w="med" len="med"/>
                    </a:lnB>
                    <a:solidFill>
                      <a:srgbClr val="FFFFFF"/>
                    </a:solidFill>
                  </a:tcPr>
                </a:tc>
                <a:tc>
                  <a:txBody>
                    <a:bodyPr/>
                    <a:lstStyle/>
                    <a:p>
                      <a:r>
                        <a:rPr lang="en-ZA" dirty="0"/>
                        <a:t>Babette Rabie</a:t>
                      </a:r>
                    </a:p>
                  </a:txBody>
                  <a:tcPr>
                    <a:lnL w="12700" cap="flat" cmpd="sng" algn="ctr">
                      <a:solidFill>
                        <a:srgbClr val="FCB03F"/>
                      </a:solidFill>
                      <a:prstDash val="solid"/>
                      <a:round/>
                      <a:headEnd type="none" w="med" len="med"/>
                      <a:tailEnd type="none" w="med" len="med"/>
                    </a:lnL>
                    <a:lnR w="12700" cap="flat" cmpd="sng" algn="ctr">
                      <a:solidFill>
                        <a:srgbClr val="FCB03F"/>
                      </a:solidFill>
                      <a:prstDash val="solid"/>
                      <a:round/>
                      <a:headEnd type="none" w="med" len="med"/>
                      <a:tailEnd type="none" w="med" len="med"/>
                    </a:lnR>
                    <a:lnT w="12700" cap="flat" cmpd="sng" algn="ctr">
                      <a:solidFill>
                        <a:srgbClr val="FCB03F"/>
                      </a:solidFill>
                      <a:prstDash val="solid"/>
                      <a:round/>
                      <a:headEnd type="none" w="med" len="med"/>
                      <a:tailEnd type="none" w="med" len="med"/>
                    </a:lnT>
                    <a:lnB w="12700" cap="flat" cmpd="sng" algn="ctr">
                      <a:solidFill>
                        <a:srgbClr val="FCB03F"/>
                      </a:solidFill>
                      <a:prstDash val="solid"/>
                      <a:round/>
                      <a:headEnd type="none" w="med" len="med"/>
                      <a:tailEnd type="none" w="med" len="med"/>
                    </a:lnB>
                    <a:solidFill>
                      <a:srgbClr val="FFFFFF"/>
                    </a:solidFill>
                  </a:tcPr>
                </a:tc>
                <a:extLst>
                  <a:ext uri="{0D108BD9-81ED-4DB2-BD59-A6C34878D82A}">
                    <a16:rowId xmlns:a16="http://schemas.microsoft.com/office/drawing/2014/main" val="790777404"/>
                  </a:ext>
                </a:extLst>
              </a:tr>
              <a:tr h="379348">
                <a:tc>
                  <a:txBody>
                    <a:bodyPr/>
                    <a:lstStyle/>
                    <a:p>
                      <a:r>
                        <a:rPr lang="en-ZA" dirty="0"/>
                        <a:t>Workshops</a:t>
                      </a:r>
                    </a:p>
                  </a:txBody>
                  <a:tcPr>
                    <a:lnL w="12700" cap="flat" cmpd="sng" algn="ctr">
                      <a:solidFill>
                        <a:srgbClr val="FCB03F"/>
                      </a:solidFill>
                      <a:prstDash val="solid"/>
                      <a:round/>
                      <a:headEnd type="none" w="med" len="med"/>
                      <a:tailEnd type="none" w="med" len="med"/>
                    </a:lnL>
                    <a:lnR w="12700" cap="flat" cmpd="sng" algn="ctr">
                      <a:solidFill>
                        <a:srgbClr val="FCB03F"/>
                      </a:solidFill>
                      <a:prstDash val="solid"/>
                      <a:round/>
                      <a:headEnd type="none" w="med" len="med"/>
                      <a:tailEnd type="none" w="med" len="med"/>
                    </a:lnR>
                    <a:lnT w="12700" cap="flat" cmpd="sng" algn="ctr">
                      <a:solidFill>
                        <a:srgbClr val="FCB03F"/>
                      </a:solidFill>
                      <a:prstDash val="solid"/>
                      <a:round/>
                      <a:headEnd type="none" w="med" len="med"/>
                      <a:tailEnd type="none" w="med" len="med"/>
                    </a:lnT>
                    <a:lnB w="12700" cap="flat" cmpd="sng" algn="ctr">
                      <a:solidFill>
                        <a:srgbClr val="FCB03F"/>
                      </a:solidFill>
                      <a:prstDash val="solid"/>
                      <a:round/>
                      <a:headEnd type="none" w="med" len="med"/>
                      <a:tailEnd type="none" w="med" len="med"/>
                    </a:lnB>
                    <a:solidFill>
                      <a:srgbClr val="FFFFFF"/>
                    </a:solidFill>
                  </a:tcPr>
                </a:tc>
                <a:tc>
                  <a:txBody>
                    <a:bodyPr/>
                    <a:lstStyle/>
                    <a:p>
                      <a:r>
                        <a:rPr lang="en-ZA" dirty="0"/>
                        <a:t>Babette Rabie</a:t>
                      </a:r>
                    </a:p>
                  </a:txBody>
                  <a:tcPr>
                    <a:lnL w="12700" cap="flat" cmpd="sng" algn="ctr">
                      <a:solidFill>
                        <a:srgbClr val="FCB03F"/>
                      </a:solidFill>
                      <a:prstDash val="solid"/>
                      <a:round/>
                      <a:headEnd type="none" w="med" len="med"/>
                      <a:tailEnd type="none" w="med" len="med"/>
                    </a:lnL>
                    <a:lnR w="12700" cap="flat" cmpd="sng" algn="ctr">
                      <a:solidFill>
                        <a:srgbClr val="FCB03F"/>
                      </a:solidFill>
                      <a:prstDash val="solid"/>
                      <a:round/>
                      <a:headEnd type="none" w="med" len="med"/>
                      <a:tailEnd type="none" w="med" len="med"/>
                    </a:lnR>
                    <a:lnT w="12700" cap="flat" cmpd="sng" algn="ctr">
                      <a:solidFill>
                        <a:srgbClr val="FCB03F"/>
                      </a:solidFill>
                      <a:prstDash val="solid"/>
                      <a:round/>
                      <a:headEnd type="none" w="med" len="med"/>
                      <a:tailEnd type="none" w="med" len="med"/>
                    </a:lnT>
                    <a:lnB w="12700" cap="flat" cmpd="sng" algn="ctr">
                      <a:solidFill>
                        <a:srgbClr val="FCB03F"/>
                      </a:solidFill>
                      <a:prstDash val="solid"/>
                      <a:round/>
                      <a:headEnd type="none" w="med" len="med"/>
                      <a:tailEnd type="none" w="med" len="med"/>
                    </a:lnB>
                    <a:solidFill>
                      <a:srgbClr val="FFFFFF"/>
                    </a:solidFill>
                  </a:tcPr>
                </a:tc>
                <a:extLst>
                  <a:ext uri="{0D108BD9-81ED-4DB2-BD59-A6C34878D82A}">
                    <a16:rowId xmlns:a16="http://schemas.microsoft.com/office/drawing/2014/main" val="1916459277"/>
                  </a:ext>
                </a:extLst>
              </a:tr>
              <a:tr h="379348">
                <a:tc>
                  <a:txBody>
                    <a:bodyPr/>
                    <a:lstStyle/>
                    <a:p>
                      <a:r>
                        <a:rPr lang="en-ZA" dirty="0"/>
                        <a:t>Emerging Evaluators</a:t>
                      </a:r>
                    </a:p>
                  </a:txBody>
                  <a:tcPr>
                    <a:lnL w="12700" cap="flat" cmpd="sng" algn="ctr">
                      <a:solidFill>
                        <a:srgbClr val="FCB03F"/>
                      </a:solidFill>
                      <a:prstDash val="solid"/>
                      <a:round/>
                      <a:headEnd type="none" w="med" len="med"/>
                      <a:tailEnd type="none" w="med" len="med"/>
                    </a:lnL>
                    <a:lnR w="12700" cap="flat" cmpd="sng" algn="ctr">
                      <a:solidFill>
                        <a:srgbClr val="FCB03F"/>
                      </a:solidFill>
                      <a:prstDash val="solid"/>
                      <a:round/>
                      <a:headEnd type="none" w="med" len="med"/>
                      <a:tailEnd type="none" w="med" len="med"/>
                    </a:lnR>
                    <a:lnT w="12700" cap="flat" cmpd="sng" algn="ctr">
                      <a:solidFill>
                        <a:srgbClr val="FCB03F"/>
                      </a:solidFill>
                      <a:prstDash val="solid"/>
                      <a:round/>
                      <a:headEnd type="none" w="med" len="med"/>
                      <a:tailEnd type="none" w="med" len="med"/>
                    </a:lnT>
                    <a:lnB w="12700" cap="flat" cmpd="sng" algn="ctr">
                      <a:solidFill>
                        <a:srgbClr val="FCB03F"/>
                      </a:solidFill>
                      <a:prstDash val="solid"/>
                      <a:round/>
                      <a:headEnd type="none" w="med" len="med"/>
                      <a:tailEnd type="none" w="med" len="med"/>
                    </a:lnB>
                    <a:solidFill>
                      <a:srgbClr val="FFFFFF"/>
                    </a:solidFill>
                  </a:tcPr>
                </a:tc>
                <a:tc>
                  <a:txBody>
                    <a:bodyPr/>
                    <a:lstStyle/>
                    <a:p>
                      <a:r>
                        <a:rPr lang="en-ZA" dirty="0"/>
                        <a:t>Takunda Chirau</a:t>
                      </a:r>
                    </a:p>
                  </a:txBody>
                  <a:tcPr>
                    <a:lnL w="12700" cap="flat" cmpd="sng" algn="ctr">
                      <a:solidFill>
                        <a:srgbClr val="FCB03F"/>
                      </a:solidFill>
                      <a:prstDash val="solid"/>
                      <a:round/>
                      <a:headEnd type="none" w="med" len="med"/>
                      <a:tailEnd type="none" w="med" len="med"/>
                    </a:lnL>
                    <a:lnR w="12700" cap="flat" cmpd="sng" algn="ctr">
                      <a:solidFill>
                        <a:srgbClr val="FCB03F"/>
                      </a:solidFill>
                      <a:prstDash val="solid"/>
                      <a:round/>
                      <a:headEnd type="none" w="med" len="med"/>
                      <a:tailEnd type="none" w="med" len="med"/>
                    </a:lnR>
                    <a:lnT w="12700" cap="flat" cmpd="sng" algn="ctr">
                      <a:solidFill>
                        <a:srgbClr val="FCB03F"/>
                      </a:solidFill>
                      <a:prstDash val="solid"/>
                      <a:round/>
                      <a:headEnd type="none" w="med" len="med"/>
                      <a:tailEnd type="none" w="med" len="med"/>
                    </a:lnT>
                    <a:lnB w="12700" cap="flat" cmpd="sng" algn="ctr">
                      <a:solidFill>
                        <a:srgbClr val="FCB03F"/>
                      </a:solidFill>
                      <a:prstDash val="solid"/>
                      <a:round/>
                      <a:headEnd type="none" w="med" len="med"/>
                      <a:tailEnd type="none" w="med" len="med"/>
                    </a:lnB>
                    <a:solidFill>
                      <a:srgbClr val="FFFFFF"/>
                    </a:solidFill>
                  </a:tcPr>
                </a:tc>
                <a:extLst>
                  <a:ext uri="{0D108BD9-81ED-4DB2-BD59-A6C34878D82A}">
                    <a16:rowId xmlns:a16="http://schemas.microsoft.com/office/drawing/2014/main" val="2428202526"/>
                  </a:ext>
                </a:extLst>
              </a:tr>
              <a:tr h="379348">
                <a:tc>
                  <a:txBody>
                    <a:bodyPr/>
                    <a:lstStyle/>
                    <a:p>
                      <a:r>
                        <a:rPr lang="en-ZA" dirty="0"/>
                        <a:t>Treasury</a:t>
                      </a:r>
                    </a:p>
                  </a:txBody>
                  <a:tcPr>
                    <a:lnL w="12700" cap="flat" cmpd="sng" algn="ctr">
                      <a:solidFill>
                        <a:srgbClr val="FCB03F"/>
                      </a:solidFill>
                      <a:prstDash val="solid"/>
                      <a:round/>
                      <a:headEnd type="none" w="med" len="med"/>
                      <a:tailEnd type="none" w="med" len="med"/>
                    </a:lnL>
                    <a:lnR w="12700" cap="flat" cmpd="sng" algn="ctr">
                      <a:solidFill>
                        <a:srgbClr val="FCB03F"/>
                      </a:solidFill>
                      <a:prstDash val="solid"/>
                      <a:round/>
                      <a:headEnd type="none" w="med" len="med"/>
                      <a:tailEnd type="none" w="med" len="med"/>
                    </a:lnR>
                    <a:lnT w="12700" cap="flat" cmpd="sng" algn="ctr">
                      <a:solidFill>
                        <a:srgbClr val="FCB03F"/>
                      </a:solidFill>
                      <a:prstDash val="solid"/>
                      <a:round/>
                      <a:headEnd type="none" w="med" len="med"/>
                      <a:tailEnd type="none" w="med" len="med"/>
                    </a:lnT>
                    <a:lnB w="12700" cap="flat" cmpd="sng" algn="ctr">
                      <a:solidFill>
                        <a:srgbClr val="FCB03F"/>
                      </a:solidFill>
                      <a:prstDash val="solid"/>
                      <a:round/>
                      <a:headEnd type="none" w="med" len="med"/>
                      <a:tailEnd type="none" w="med" len="med"/>
                    </a:lnB>
                    <a:solidFill>
                      <a:srgbClr val="FFFFFF"/>
                    </a:solidFill>
                  </a:tcPr>
                </a:tc>
                <a:tc>
                  <a:txBody>
                    <a:bodyPr/>
                    <a:lstStyle/>
                    <a:p>
                      <a:r>
                        <a:rPr lang="en-ZA" dirty="0"/>
                        <a:t>Ayanda Mtanyana (presented as a separate agenda item)</a:t>
                      </a:r>
                    </a:p>
                  </a:txBody>
                  <a:tcPr>
                    <a:lnL w="12700" cap="flat" cmpd="sng" algn="ctr">
                      <a:solidFill>
                        <a:srgbClr val="FCB03F"/>
                      </a:solidFill>
                      <a:prstDash val="solid"/>
                      <a:round/>
                      <a:headEnd type="none" w="med" len="med"/>
                      <a:tailEnd type="none" w="med" len="med"/>
                    </a:lnL>
                    <a:lnR w="12700" cap="flat" cmpd="sng" algn="ctr">
                      <a:solidFill>
                        <a:srgbClr val="FCB03F"/>
                      </a:solidFill>
                      <a:prstDash val="solid"/>
                      <a:round/>
                      <a:headEnd type="none" w="med" len="med"/>
                      <a:tailEnd type="none" w="med" len="med"/>
                    </a:lnR>
                    <a:lnT w="12700" cap="flat" cmpd="sng" algn="ctr">
                      <a:solidFill>
                        <a:srgbClr val="FCB03F"/>
                      </a:solidFill>
                      <a:prstDash val="solid"/>
                      <a:round/>
                      <a:headEnd type="none" w="med" len="med"/>
                      <a:tailEnd type="none" w="med" len="med"/>
                    </a:lnT>
                    <a:lnB w="12700" cap="flat" cmpd="sng" algn="ctr">
                      <a:solidFill>
                        <a:srgbClr val="FCB03F"/>
                      </a:solidFill>
                      <a:prstDash val="solid"/>
                      <a:round/>
                      <a:headEnd type="none" w="med" len="med"/>
                      <a:tailEnd type="none" w="med" len="med"/>
                    </a:lnB>
                    <a:solidFill>
                      <a:srgbClr val="FFFFFF"/>
                    </a:solidFill>
                  </a:tcPr>
                </a:tc>
                <a:extLst>
                  <a:ext uri="{0D108BD9-81ED-4DB2-BD59-A6C34878D82A}">
                    <a16:rowId xmlns:a16="http://schemas.microsoft.com/office/drawing/2014/main" val="1372741652"/>
                  </a:ext>
                </a:extLst>
              </a:tr>
            </a:tbl>
          </a:graphicData>
        </a:graphic>
      </p:graphicFrame>
    </p:spTree>
    <p:extLst>
      <p:ext uri="{BB962C8B-B14F-4D97-AF65-F5344CB8AC3E}">
        <p14:creationId xmlns:p14="http://schemas.microsoft.com/office/powerpoint/2010/main" val="28508361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923A44-3F09-6A9D-300D-9276E2EA8D4A}"/>
              </a:ext>
            </a:extLst>
          </p:cNvPr>
          <p:cNvSpPr>
            <a:spLocks noGrp="1"/>
          </p:cNvSpPr>
          <p:nvPr>
            <p:ph sz="quarter" idx="13"/>
          </p:nvPr>
        </p:nvSpPr>
        <p:spPr>
          <a:xfrm>
            <a:off x="914399" y="1568918"/>
            <a:ext cx="10363826" cy="4168643"/>
          </a:xfrm>
        </p:spPr>
        <p:txBody>
          <a:bodyPr/>
          <a:lstStyle/>
          <a:p>
            <a:pPr marL="0" indent="0">
              <a:buNone/>
            </a:pPr>
            <a:endParaRPr lang="en-ZA" cap="none" dirty="0"/>
          </a:p>
          <a:p>
            <a:r>
              <a:rPr lang="en-ZA" cap="none" dirty="0"/>
              <a:t>Only 2 priorities </a:t>
            </a:r>
          </a:p>
          <a:p>
            <a:r>
              <a:rPr lang="en-ZA" dirty="0"/>
              <a:t>Dissemination of a </a:t>
            </a:r>
            <a:r>
              <a:rPr lang="en-ZA" cap="none" dirty="0"/>
              <a:t>2-pa</a:t>
            </a:r>
            <a:r>
              <a:rPr lang="en-ZA" dirty="0"/>
              <a:t>ge SAMEA Strategy</a:t>
            </a:r>
            <a:endParaRPr lang="en-ZA" cap="none" dirty="0"/>
          </a:p>
          <a:p>
            <a:r>
              <a:rPr lang="en-ZA" cap="none" dirty="0"/>
              <a:t>Introduction of an Operations Lead on the Executive; and Deputy Treasurer</a:t>
            </a:r>
          </a:p>
          <a:p>
            <a:r>
              <a:rPr lang="en-ZA" cap="none" dirty="0"/>
              <a:t>Elections &amp; inductions</a:t>
            </a:r>
          </a:p>
          <a:p>
            <a:r>
              <a:rPr lang="en-ZA" cap="none" dirty="0"/>
              <a:t>Expansion of Board from 10 to 11 (and soon to 13)</a:t>
            </a:r>
          </a:p>
          <a:p>
            <a:endParaRPr lang="en-ZA" cap="none" dirty="0"/>
          </a:p>
          <a:p>
            <a:endParaRPr lang="en-ZA" cap="none" dirty="0"/>
          </a:p>
        </p:txBody>
      </p:sp>
      <p:sp>
        <p:nvSpPr>
          <p:cNvPr id="8" name="Title 1">
            <a:extLst>
              <a:ext uri="{FF2B5EF4-FFF2-40B4-BE49-F238E27FC236}">
                <a16:creationId xmlns:a16="http://schemas.microsoft.com/office/drawing/2014/main" id="{093CC906-B4B6-0FDA-D0E3-B41B5EB8015A}"/>
              </a:ext>
            </a:extLst>
          </p:cNvPr>
          <p:cNvSpPr>
            <a:spLocks noGrp="1"/>
          </p:cNvSpPr>
          <p:nvPr>
            <p:ph type="title"/>
          </p:nvPr>
        </p:nvSpPr>
        <p:spPr>
          <a:xfrm>
            <a:off x="913775" y="455957"/>
            <a:ext cx="10364451" cy="955593"/>
          </a:xfrm>
        </p:spPr>
        <p:txBody>
          <a:bodyPr>
            <a:normAutofit/>
          </a:bodyPr>
          <a:lstStyle/>
          <a:p>
            <a:r>
              <a:rPr lang="en-ZA" dirty="0"/>
              <a:t>Building a stronger organisation</a:t>
            </a:r>
            <a:br>
              <a:rPr lang="en-ZA" dirty="0"/>
            </a:br>
            <a:r>
              <a:rPr lang="en-ZA" sz="2700" dirty="0">
                <a:solidFill>
                  <a:srgbClr val="C00000"/>
                </a:solidFill>
              </a:rPr>
              <a:t>governance &amp; strategy </a:t>
            </a:r>
            <a:endParaRPr lang="en-ZA" dirty="0">
              <a:solidFill>
                <a:srgbClr val="C00000"/>
              </a:solidFill>
            </a:endParaRPr>
          </a:p>
        </p:txBody>
      </p:sp>
    </p:spTree>
    <p:extLst>
      <p:ext uri="{BB962C8B-B14F-4D97-AF65-F5344CB8AC3E}">
        <p14:creationId xmlns:p14="http://schemas.microsoft.com/office/powerpoint/2010/main" val="982998023"/>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主题">
  <a:themeElements>
    <a:clrScheme name="SAMEA COLOUR PALLET">
      <a:dk1>
        <a:srgbClr val="535C68"/>
      </a:dk1>
      <a:lt1>
        <a:srgbClr val="FFFFFF"/>
      </a:lt1>
      <a:dk2>
        <a:srgbClr val="130F40"/>
      </a:dk2>
      <a:lt2>
        <a:srgbClr val="F0932B"/>
      </a:lt2>
      <a:accent1>
        <a:srgbClr val="F9CA24"/>
      </a:accent1>
      <a:accent2>
        <a:srgbClr val="EE0000"/>
      </a:accent2>
      <a:accent3>
        <a:srgbClr val="1E272E"/>
      </a:accent3>
      <a:accent4>
        <a:srgbClr val="220022"/>
      </a:accent4>
      <a:accent5>
        <a:srgbClr val="FFBE76"/>
      </a:accent5>
      <a:accent6>
        <a:srgbClr val="E67E22"/>
      </a:accent6>
      <a:hlink>
        <a:srgbClr val="0000FF"/>
      </a:hlink>
      <a:folHlink>
        <a:srgbClr val="F0932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TM04033925[[fn=Droplet]]</Template>
  <TotalTime>2542</TotalTime>
  <Words>2049</Words>
  <Application>Microsoft Office PowerPoint</Application>
  <PresentationFormat>Widescreen</PresentationFormat>
  <Paragraphs>212</Paragraphs>
  <Slides>37</Slides>
  <Notes>6</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37</vt:i4>
      </vt:variant>
    </vt:vector>
  </HeadingPairs>
  <TitlesOfParts>
    <vt:vector size="43" baseType="lpstr">
      <vt:lpstr>Arial</vt:lpstr>
      <vt:lpstr>Calibri</vt:lpstr>
      <vt:lpstr>Tw Cen MT</vt:lpstr>
      <vt:lpstr>Droplet</vt:lpstr>
      <vt:lpstr>Office 主题</vt:lpstr>
      <vt:lpstr>4_Office Theme</vt:lpstr>
      <vt:lpstr>Annual General meeting</vt:lpstr>
      <vt:lpstr>agenda</vt:lpstr>
      <vt:lpstr>Review &amp; adoption of 2021 minutes</vt:lpstr>
      <vt:lpstr> review &amp; adoption of today’s agenda</vt:lpstr>
      <vt:lpstr>Chairperson &amp; Board feedback</vt:lpstr>
      <vt:lpstr>Board 2021/2022</vt:lpstr>
      <vt:lpstr>PowerPoint Presentation</vt:lpstr>
      <vt:lpstr>Feedback topics</vt:lpstr>
      <vt:lpstr>Building a stronger organisation governance &amp; strategy </vt:lpstr>
      <vt:lpstr>Building a stronger organisation Operations Lead New EXCO portfolio established in 2022 to support SAMEA’s growth  </vt:lpstr>
      <vt:lpstr>PowerPoint Presentation</vt:lpstr>
      <vt:lpstr>SAMEA REview</vt:lpstr>
      <vt:lpstr>PowerPoint Presentation</vt:lpstr>
      <vt:lpstr>Membership Services and Communications </vt:lpstr>
      <vt:lpstr>Membership services &amp; communications (continued)</vt:lpstr>
      <vt:lpstr>PowerPoint Presentation</vt:lpstr>
      <vt:lpstr>INSTITUTIONAL MEMBERS</vt:lpstr>
      <vt:lpstr>Partnerships &amp; advocacy</vt:lpstr>
      <vt:lpstr>Co-creation </vt:lpstr>
      <vt:lpstr>Research</vt:lpstr>
      <vt:lpstr>CAPACITY BUILDING workshops</vt:lpstr>
      <vt:lpstr>PowerPoint Presentation</vt:lpstr>
      <vt:lpstr>PowerPoint Presentation</vt:lpstr>
      <vt:lpstr>PowerPoint Presentation</vt:lpstr>
      <vt:lpstr>PowerPoint Presentation</vt:lpstr>
      <vt:lpstr>Treasurer’s report</vt:lpstr>
      <vt:lpstr>Financial review for year ending 28 February 2022</vt:lpstr>
      <vt:lpstr>Financial review for year ending 28 February 2022</vt:lpstr>
      <vt:lpstr>Financial review for year ending 28 February 2022</vt:lpstr>
      <vt:lpstr>Financial review for year ending 28 February 2022</vt:lpstr>
      <vt:lpstr>Financial review for year ending 28 February 2022</vt:lpstr>
      <vt:lpstr>Looking ahead…</vt:lpstr>
      <vt:lpstr>Review of FY2022 AFS  Approval of Audited Financial Statement</vt:lpstr>
      <vt:lpstr>2022 Election results </vt:lpstr>
      <vt:lpstr>2022 – 2023 SAMEA board members</vt:lpstr>
      <vt:lpstr>Closing remarks</vt:lpstr>
      <vt:lpstr>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Annual General meeting</dc:title>
  <dc:creator>Cara Hartley</dc:creator>
  <cp:lastModifiedBy>Cara Hartley</cp:lastModifiedBy>
  <cp:revision>22</cp:revision>
  <dcterms:created xsi:type="dcterms:W3CDTF">2022-09-15T11:23:17Z</dcterms:created>
  <dcterms:modified xsi:type="dcterms:W3CDTF">2022-09-22T11:44:38Z</dcterms:modified>
</cp:coreProperties>
</file>