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9" r:id="rId3"/>
    <p:sldId id="257" r:id="rId4"/>
    <p:sldId id="258" r:id="rId5"/>
    <p:sldId id="261" r:id="rId6"/>
    <p:sldId id="276" r:id="rId7"/>
    <p:sldId id="274" r:id="rId8"/>
    <p:sldId id="270" r:id="rId9"/>
    <p:sldId id="262" r:id="rId10"/>
    <p:sldId id="263" r:id="rId11"/>
    <p:sldId id="264" r:id="rId12"/>
    <p:sldId id="265" r:id="rId13"/>
    <p:sldId id="266" r:id="rId14"/>
    <p:sldId id="273"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6D178-C98C-B8CD-014E-81AA7F9C8588}" name="Jennifer Norins" initials="JN" userId="S::jen@miet.co.za::b36bc8cd-38cc-4921-b5b1-82a084c35f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4D4"/>
    <a:srgbClr val="FEAF3E"/>
    <a:srgbClr val="F0C16E"/>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8686" autoAdjust="0"/>
  </p:normalViewPr>
  <p:slideViewPr>
    <p:cSldViewPr snapToGrid="0">
      <p:cViewPr varScale="1">
        <p:scale>
          <a:sx n="64" d="100"/>
          <a:sy n="64" d="100"/>
        </p:scale>
        <p:origin x="97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03CF7-7047-4ACF-B15F-27BE5A1328C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E18A903-0C6E-485E-918E-06A3BC249AAF}">
      <dgm:prSet custT="1"/>
      <dgm:spPr>
        <a:solidFill>
          <a:schemeClr val="accent1">
            <a:lumMod val="20000"/>
            <a:lumOff val="80000"/>
          </a:schemeClr>
        </a:solidFill>
      </dgm:spPr>
      <dgm:t>
        <a:bodyPr/>
        <a:lstStyle/>
        <a:p>
          <a:pPr>
            <a:lnSpc>
              <a:spcPct val="100000"/>
            </a:lnSpc>
          </a:pPr>
          <a:r>
            <a:rPr lang="en-GB" sz="2000" b="1" u="none" dirty="0"/>
            <a:t>Stakeholder engagement</a:t>
          </a:r>
          <a:r>
            <a:rPr lang="en-GB" sz="2000" u="sng" dirty="0"/>
            <a:t>:</a:t>
          </a:r>
          <a:r>
            <a:rPr lang="en-GB" sz="2000" dirty="0"/>
            <a:t> intentional, inclusive, aware of power dynamics; throughout entire evaluation process</a:t>
          </a:r>
          <a:endParaRPr lang="en-US" sz="2000" dirty="0"/>
        </a:p>
      </dgm:t>
    </dgm:pt>
    <dgm:pt modelId="{EB3F1860-46F0-4FAA-AB6C-55F033E24D28}" type="parTrans" cxnId="{2A6C9B6D-B93C-476C-A6F1-9A949BED5F16}">
      <dgm:prSet/>
      <dgm:spPr/>
      <dgm:t>
        <a:bodyPr/>
        <a:lstStyle/>
        <a:p>
          <a:endParaRPr lang="en-US"/>
        </a:p>
      </dgm:t>
    </dgm:pt>
    <dgm:pt modelId="{6E794B43-A5D4-4F24-816E-DE72372B8E95}" type="sibTrans" cxnId="{2A6C9B6D-B93C-476C-A6F1-9A949BED5F16}">
      <dgm:prSet/>
      <dgm:spPr/>
      <dgm:t>
        <a:bodyPr/>
        <a:lstStyle/>
        <a:p>
          <a:pPr>
            <a:lnSpc>
              <a:spcPct val="100000"/>
            </a:lnSpc>
          </a:pPr>
          <a:endParaRPr lang="en-US"/>
        </a:p>
      </dgm:t>
    </dgm:pt>
    <dgm:pt modelId="{07064E66-CFC0-464A-8F8A-62B86630BD85}">
      <dgm:prSet custT="1"/>
      <dgm:spPr>
        <a:solidFill>
          <a:schemeClr val="tx2">
            <a:lumMod val="20000"/>
            <a:lumOff val="80000"/>
          </a:schemeClr>
        </a:solidFill>
      </dgm:spPr>
      <dgm:t>
        <a:bodyPr/>
        <a:lstStyle/>
        <a:p>
          <a:pPr>
            <a:lnSpc>
              <a:spcPct val="100000"/>
            </a:lnSpc>
          </a:pPr>
          <a:r>
            <a:rPr lang="en-ZA" sz="2000" b="1" u="none" dirty="0"/>
            <a:t>Scope and purpose</a:t>
          </a:r>
          <a:r>
            <a:rPr lang="en-ZA" sz="2000" u="sng" dirty="0"/>
            <a:t>:</a:t>
          </a:r>
          <a:r>
            <a:rPr lang="en-ZA" sz="2000" dirty="0"/>
            <a:t> define equity issues under consideration</a:t>
          </a:r>
          <a:endParaRPr lang="en-US" sz="2000" dirty="0"/>
        </a:p>
      </dgm:t>
    </dgm:pt>
    <dgm:pt modelId="{E8A177B8-047E-427D-B919-7D6038BC88FC}" type="parTrans" cxnId="{42CBDB12-498E-4114-BEDA-332D6C4A67B0}">
      <dgm:prSet/>
      <dgm:spPr/>
      <dgm:t>
        <a:bodyPr/>
        <a:lstStyle/>
        <a:p>
          <a:endParaRPr lang="en-US"/>
        </a:p>
      </dgm:t>
    </dgm:pt>
    <dgm:pt modelId="{21C01DEA-62C9-41D5-9BEB-79E1C15B323A}" type="sibTrans" cxnId="{42CBDB12-498E-4114-BEDA-332D6C4A67B0}">
      <dgm:prSet/>
      <dgm:spPr/>
      <dgm:t>
        <a:bodyPr/>
        <a:lstStyle/>
        <a:p>
          <a:pPr>
            <a:lnSpc>
              <a:spcPct val="100000"/>
            </a:lnSpc>
          </a:pPr>
          <a:endParaRPr lang="en-US"/>
        </a:p>
      </dgm:t>
    </dgm:pt>
    <dgm:pt modelId="{E272B67E-3CBD-462E-BDDE-8D910C788E5A}">
      <dgm:prSet custT="1"/>
      <dgm:spPr>
        <a:solidFill>
          <a:schemeClr val="accent3">
            <a:lumMod val="20000"/>
            <a:lumOff val="80000"/>
          </a:schemeClr>
        </a:solidFill>
      </dgm:spPr>
      <dgm:t>
        <a:bodyPr/>
        <a:lstStyle/>
        <a:p>
          <a:pPr>
            <a:lnSpc>
              <a:spcPct val="100000"/>
            </a:lnSpc>
          </a:pPr>
          <a:r>
            <a:rPr lang="en-ZA" sz="2000" b="1" u="none" dirty="0"/>
            <a:t>Evaluation questions</a:t>
          </a:r>
          <a:r>
            <a:rPr lang="en-ZA" sz="2000" u="sng" dirty="0"/>
            <a:t>:</a:t>
          </a:r>
          <a:r>
            <a:rPr lang="en-ZA" sz="2000" dirty="0"/>
            <a:t> modify questions to include consideration of the equity dimensions</a:t>
          </a:r>
          <a:endParaRPr lang="en-US" sz="2000" dirty="0"/>
        </a:p>
      </dgm:t>
    </dgm:pt>
    <dgm:pt modelId="{DDEA6178-8EA1-44EF-9E53-8DCFDFD4EDB6}" type="parTrans" cxnId="{69488D77-B01B-4741-98E7-B2EDC45C4E36}">
      <dgm:prSet/>
      <dgm:spPr/>
      <dgm:t>
        <a:bodyPr/>
        <a:lstStyle/>
        <a:p>
          <a:endParaRPr lang="en-US"/>
        </a:p>
      </dgm:t>
    </dgm:pt>
    <dgm:pt modelId="{E3994D3C-1F62-4BBC-82C1-7475D73AFD56}" type="sibTrans" cxnId="{69488D77-B01B-4741-98E7-B2EDC45C4E36}">
      <dgm:prSet/>
      <dgm:spPr/>
      <dgm:t>
        <a:bodyPr/>
        <a:lstStyle/>
        <a:p>
          <a:pPr>
            <a:lnSpc>
              <a:spcPct val="100000"/>
            </a:lnSpc>
          </a:pPr>
          <a:endParaRPr lang="en-US"/>
        </a:p>
      </dgm:t>
    </dgm:pt>
    <dgm:pt modelId="{E7D2D759-9EA7-4918-9240-EF69032D80DE}">
      <dgm:prSet custT="1"/>
      <dgm:spPr>
        <a:solidFill>
          <a:schemeClr val="accent5">
            <a:lumMod val="20000"/>
            <a:lumOff val="80000"/>
          </a:schemeClr>
        </a:solidFill>
      </dgm:spPr>
      <dgm:t>
        <a:bodyPr/>
        <a:lstStyle/>
        <a:p>
          <a:pPr>
            <a:lnSpc>
              <a:spcPct val="100000"/>
            </a:lnSpc>
          </a:pPr>
          <a:r>
            <a:rPr lang="en-ZA" sz="2000" b="1" u="none" dirty="0"/>
            <a:t>Evaluation design</a:t>
          </a:r>
          <a:r>
            <a:rPr lang="en-ZA" sz="2000" u="sng" dirty="0"/>
            <a:t>:</a:t>
          </a:r>
          <a:r>
            <a:rPr lang="en-ZA" sz="2000" dirty="0"/>
            <a:t> consider system dynamics and power relations, clear guidance for participatory approaches, desired sample and methodologies</a:t>
          </a:r>
          <a:endParaRPr lang="en-US" sz="2000" dirty="0"/>
        </a:p>
      </dgm:t>
    </dgm:pt>
    <dgm:pt modelId="{50547CD7-5300-47D8-84DC-871BC8CA5D30}" type="parTrans" cxnId="{50C9AB96-6470-4371-86E7-979CB994294F}">
      <dgm:prSet/>
      <dgm:spPr/>
      <dgm:t>
        <a:bodyPr/>
        <a:lstStyle/>
        <a:p>
          <a:endParaRPr lang="en-US"/>
        </a:p>
      </dgm:t>
    </dgm:pt>
    <dgm:pt modelId="{298F8736-817A-40C5-B8DC-1EFBC0947001}" type="sibTrans" cxnId="{50C9AB96-6470-4371-86E7-979CB994294F}">
      <dgm:prSet/>
      <dgm:spPr/>
      <dgm:t>
        <a:bodyPr/>
        <a:lstStyle/>
        <a:p>
          <a:endParaRPr lang="en-US"/>
        </a:p>
      </dgm:t>
    </dgm:pt>
    <dgm:pt modelId="{3C0BFB40-D9BD-4192-8321-3C9961D8E05D}" type="pres">
      <dgm:prSet presAssocID="{BBF03CF7-7047-4ACF-B15F-27BE5A1328C7}" presName="root" presStyleCnt="0">
        <dgm:presLayoutVars>
          <dgm:dir/>
          <dgm:resizeHandles val="exact"/>
        </dgm:presLayoutVars>
      </dgm:prSet>
      <dgm:spPr/>
    </dgm:pt>
    <dgm:pt modelId="{246E7645-6EBD-4FBB-8E92-E0E9400EE8F9}" type="pres">
      <dgm:prSet presAssocID="{BBF03CF7-7047-4ACF-B15F-27BE5A1328C7}" presName="container" presStyleCnt="0">
        <dgm:presLayoutVars>
          <dgm:dir/>
          <dgm:resizeHandles val="exact"/>
        </dgm:presLayoutVars>
      </dgm:prSet>
      <dgm:spPr/>
    </dgm:pt>
    <dgm:pt modelId="{8DDD4856-5486-4CC8-854B-E181300B528E}" type="pres">
      <dgm:prSet presAssocID="{DE18A903-0C6E-485E-918E-06A3BC249AAF}" presName="compNode" presStyleCnt="0"/>
      <dgm:spPr/>
    </dgm:pt>
    <dgm:pt modelId="{23691137-BBFD-480B-9373-4B7AB435060E}" type="pres">
      <dgm:prSet presAssocID="{DE18A903-0C6E-485E-918E-06A3BC249AAF}" presName="iconBgRect" presStyleLbl="bgShp" presStyleIdx="0" presStyleCnt="4"/>
      <dgm:spPr>
        <a:solidFill>
          <a:schemeClr val="accent1">
            <a:lumMod val="20000"/>
            <a:lumOff val="80000"/>
          </a:schemeClr>
        </a:solidFill>
      </dgm:spPr>
    </dgm:pt>
    <dgm:pt modelId="{05F7E5DF-2476-4FA9-8C17-05E35641D594}" type="pres">
      <dgm:prSet presAssocID="{DE18A903-0C6E-485E-918E-06A3BC249A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9C724139-F96F-42BC-B0AE-292255101C25}" type="pres">
      <dgm:prSet presAssocID="{DE18A903-0C6E-485E-918E-06A3BC249AAF}" presName="spaceRect" presStyleCnt="0"/>
      <dgm:spPr/>
    </dgm:pt>
    <dgm:pt modelId="{F9817349-35AA-4887-992B-70B08FBA4CA4}" type="pres">
      <dgm:prSet presAssocID="{DE18A903-0C6E-485E-918E-06A3BC249AAF}" presName="textRect" presStyleLbl="revTx" presStyleIdx="0" presStyleCnt="4" custScaleY="122741">
        <dgm:presLayoutVars>
          <dgm:chMax val="1"/>
          <dgm:chPref val="1"/>
        </dgm:presLayoutVars>
      </dgm:prSet>
      <dgm:spPr/>
    </dgm:pt>
    <dgm:pt modelId="{490BDD1E-071C-4135-8BA6-5004ADDE2688}" type="pres">
      <dgm:prSet presAssocID="{6E794B43-A5D4-4F24-816E-DE72372B8E95}" presName="sibTrans" presStyleLbl="sibTrans2D1" presStyleIdx="0" presStyleCnt="0"/>
      <dgm:spPr/>
    </dgm:pt>
    <dgm:pt modelId="{320F44FA-4DC7-4B5C-968C-B8E84FA8F7D2}" type="pres">
      <dgm:prSet presAssocID="{07064E66-CFC0-464A-8F8A-62B86630BD85}" presName="compNode" presStyleCnt="0"/>
      <dgm:spPr/>
    </dgm:pt>
    <dgm:pt modelId="{E666C537-443D-442E-9E8C-88AD32CE3E8B}" type="pres">
      <dgm:prSet presAssocID="{07064E66-CFC0-464A-8F8A-62B86630BD85}" presName="iconBgRect" presStyleLbl="bgShp" presStyleIdx="1" presStyleCnt="4"/>
      <dgm:spPr>
        <a:solidFill>
          <a:schemeClr val="bg2">
            <a:lumMod val="90000"/>
          </a:schemeClr>
        </a:solidFill>
      </dgm:spPr>
    </dgm:pt>
    <dgm:pt modelId="{F9CF9FB2-A97E-4EC9-9DC0-8F5557CC1192}" type="pres">
      <dgm:prSet presAssocID="{07064E66-CFC0-464A-8F8A-62B86630BD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823B43D2-2A6D-48DF-B64F-F0854B78A0E6}" type="pres">
      <dgm:prSet presAssocID="{07064E66-CFC0-464A-8F8A-62B86630BD85}" presName="spaceRect" presStyleCnt="0"/>
      <dgm:spPr/>
    </dgm:pt>
    <dgm:pt modelId="{333CDEFD-318F-4624-AD40-6961A918B572}" type="pres">
      <dgm:prSet presAssocID="{07064E66-CFC0-464A-8F8A-62B86630BD85}" presName="textRect" presStyleLbl="revTx" presStyleIdx="1" presStyleCnt="4">
        <dgm:presLayoutVars>
          <dgm:chMax val="1"/>
          <dgm:chPref val="1"/>
        </dgm:presLayoutVars>
      </dgm:prSet>
      <dgm:spPr/>
    </dgm:pt>
    <dgm:pt modelId="{99384115-254F-4CD4-AA38-3317322969A6}" type="pres">
      <dgm:prSet presAssocID="{21C01DEA-62C9-41D5-9BEB-79E1C15B323A}" presName="sibTrans" presStyleLbl="sibTrans2D1" presStyleIdx="0" presStyleCnt="0"/>
      <dgm:spPr/>
    </dgm:pt>
    <dgm:pt modelId="{387CF2A6-7FC5-457C-9A49-D108AB30829D}" type="pres">
      <dgm:prSet presAssocID="{E272B67E-3CBD-462E-BDDE-8D910C788E5A}" presName="compNode" presStyleCnt="0"/>
      <dgm:spPr/>
    </dgm:pt>
    <dgm:pt modelId="{481E5600-53F0-4881-A5B0-4AEE6F7EF7F2}" type="pres">
      <dgm:prSet presAssocID="{E272B67E-3CBD-462E-BDDE-8D910C788E5A}" presName="iconBgRect" presStyleLbl="bgShp" presStyleIdx="2" presStyleCnt="4"/>
      <dgm:spPr>
        <a:solidFill>
          <a:schemeClr val="accent4">
            <a:lumMod val="20000"/>
            <a:lumOff val="80000"/>
          </a:schemeClr>
        </a:solidFill>
      </dgm:spPr>
    </dgm:pt>
    <dgm:pt modelId="{97C18D9A-4DA0-456B-9656-57786B188EBC}" type="pres">
      <dgm:prSet presAssocID="{E272B67E-3CBD-462E-BDDE-8D910C788E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C6BF00BF-3F02-4DEC-87FA-DB7857730F30}" type="pres">
      <dgm:prSet presAssocID="{E272B67E-3CBD-462E-BDDE-8D910C788E5A}" presName="spaceRect" presStyleCnt="0"/>
      <dgm:spPr/>
    </dgm:pt>
    <dgm:pt modelId="{2B661BC1-8415-4270-B6B7-29336B43C06D}" type="pres">
      <dgm:prSet presAssocID="{E272B67E-3CBD-462E-BDDE-8D910C788E5A}" presName="textRect" presStyleLbl="revTx" presStyleIdx="2" presStyleCnt="4">
        <dgm:presLayoutVars>
          <dgm:chMax val="1"/>
          <dgm:chPref val="1"/>
        </dgm:presLayoutVars>
      </dgm:prSet>
      <dgm:spPr/>
    </dgm:pt>
    <dgm:pt modelId="{223E9DC0-BF4A-4473-87BC-221086EA09BE}" type="pres">
      <dgm:prSet presAssocID="{E3994D3C-1F62-4BBC-82C1-7475D73AFD56}" presName="sibTrans" presStyleLbl="sibTrans2D1" presStyleIdx="0" presStyleCnt="0"/>
      <dgm:spPr/>
    </dgm:pt>
    <dgm:pt modelId="{F092DB61-93EE-48A4-A190-60AA758E7E7A}" type="pres">
      <dgm:prSet presAssocID="{E7D2D759-9EA7-4918-9240-EF69032D80DE}" presName="compNode" presStyleCnt="0"/>
      <dgm:spPr/>
    </dgm:pt>
    <dgm:pt modelId="{411B3734-861C-45D9-BCCF-4024FCCC327F}" type="pres">
      <dgm:prSet presAssocID="{E7D2D759-9EA7-4918-9240-EF69032D80DE}" presName="iconBgRect" presStyleLbl="bgShp" presStyleIdx="3" presStyleCnt="4"/>
      <dgm:spPr>
        <a:solidFill>
          <a:schemeClr val="accent5">
            <a:lumMod val="20000"/>
            <a:lumOff val="80000"/>
          </a:schemeClr>
        </a:solidFill>
      </dgm:spPr>
    </dgm:pt>
    <dgm:pt modelId="{AC830A20-D7B6-4FDA-BA44-83701E15BE16}" type="pres">
      <dgm:prSet presAssocID="{E7D2D759-9EA7-4918-9240-EF69032D80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nching Diagram"/>
        </a:ext>
      </dgm:extLst>
    </dgm:pt>
    <dgm:pt modelId="{79993077-8649-4E83-BA35-DFF282577C4C}" type="pres">
      <dgm:prSet presAssocID="{E7D2D759-9EA7-4918-9240-EF69032D80DE}" presName="spaceRect" presStyleCnt="0"/>
      <dgm:spPr/>
    </dgm:pt>
    <dgm:pt modelId="{3659A7A2-3182-463B-AD04-6135F0D5E994}" type="pres">
      <dgm:prSet presAssocID="{E7D2D759-9EA7-4918-9240-EF69032D80DE}" presName="textRect" presStyleLbl="revTx" presStyleIdx="3" presStyleCnt="4" custScaleY="144040">
        <dgm:presLayoutVars>
          <dgm:chMax val="1"/>
          <dgm:chPref val="1"/>
        </dgm:presLayoutVars>
      </dgm:prSet>
      <dgm:spPr/>
    </dgm:pt>
  </dgm:ptLst>
  <dgm:cxnLst>
    <dgm:cxn modelId="{42CBDB12-498E-4114-BEDA-332D6C4A67B0}" srcId="{BBF03CF7-7047-4ACF-B15F-27BE5A1328C7}" destId="{07064E66-CFC0-464A-8F8A-62B86630BD85}" srcOrd="1" destOrd="0" parTransId="{E8A177B8-047E-427D-B919-7D6038BC88FC}" sibTransId="{21C01DEA-62C9-41D5-9BEB-79E1C15B323A}"/>
    <dgm:cxn modelId="{948DCC45-8E12-4A92-8529-94070EC83ED0}" type="presOf" srcId="{E7D2D759-9EA7-4918-9240-EF69032D80DE}" destId="{3659A7A2-3182-463B-AD04-6135F0D5E994}" srcOrd="0" destOrd="0" presId="urn:microsoft.com/office/officeart/2018/2/layout/IconCircleList"/>
    <dgm:cxn modelId="{CAC11D4A-9757-412E-90BB-03F8A4316256}" type="presOf" srcId="{BBF03CF7-7047-4ACF-B15F-27BE5A1328C7}" destId="{3C0BFB40-D9BD-4192-8321-3C9961D8E05D}" srcOrd="0" destOrd="0" presId="urn:microsoft.com/office/officeart/2018/2/layout/IconCircleList"/>
    <dgm:cxn modelId="{2A6C9B6D-B93C-476C-A6F1-9A949BED5F16}" srcId="{BBF03CF7-7047-4ACF-B15F-27BE5A1328C7}" destId="{DE18A903-0C6E-485E-918E-06A3BC249AAF}" srcOrd="0" destOrd="0" parTransId="{EB3F1860-46F0-4FAA-AB6C-55F033E24D28}" sibTransId="{6E794B43-A5D4-4F24-816E-DE72372B8E95}"/>
    <dgm:cxn modelId="{98CE1471-6606-42CA-AABD-5AA676C8DB11}" type="presOf" srcId="{07064E66-CFC0-464A-8F8A-62B86630BD85}" destId="{333CDEFD-318F-4624-AD40-6961A918B572}" srcOrd="0" destOrd="0" presId="urn:microsoft.com/office/officeart/2018/2/layout/IconCircleList"/>
    <dgm:cxn modelId="{69488D77-B01B-4741-98E7-B2EDC45C4E36}" srcId="{BBF03CF7-7047-4ACF-B15F-27BE5A1328C7}" destId="{E272B67E-3CBD-462E-BDDE-8D910C788E5A}" srcOrd="2" destOrd="0" parTransId="{DDEA6178-8EA1-44EF-9E53-8DCFDFD4EDB6}" sibTransId="{E3994D3C-1F62-4BBC-82C1-7475D73AFD56}"/>
    <dgm:cxn modelId="{7D34027C-0271-4E08-9267-42E154C939D3}" type="presOf" srcId="{E3994D3C-1F62-4BBC-82C1-7475D73AFD56}" destId="{223E9DC0-BF4A-4473-87BC-221086EA09BE}" srcOrd="0" destOrd="0" presId="urn:microsoft.com/office/officeart/2018/2/layout/IconCircleList"/>
    <dgm:cxn modelId="{50C9AB96-6470-4371-86E7-979CB994294F}" srcId="{BBF03CF7-7047-4ACF-B15F-27BE5A1328C7}" destId="{E7D2D759-9EA7-4918-9240-EF69032D80DE}" srcOrd="3" destOrd="0" parTransId="{50547CD7-5300-47D8-84DC-871BC8CA5D30}" sibTransId="{298F8736-817A-40C5-B8DC-1EFBC0947001}"/>
    <dgm:cxn modelId="{57C58B97-5C9C-45CB-8DA7-EE1F3BC13429}" type="presOf" srcId="{21C01DEA-62C9-41D5-9BEB-79E1C15B323A}" destId="{99384115-254F-4CD4-AA38-3317322969A6}" srcOrd="0" destOrd="0" presId="urn:microsoft.com/office/officeart/2018/2/layout/IconCircleList"/>
    <dgm:cxn modelId="{CA1FA8A0-C990-4336-A4FE-31FFC5878B69}" type="presOf" srcId="{6E794B43-A5D4-4F24-816E-DE72372B8E95}" destId="{490BDD1E-071C-4135-8BA6-5004ADDE2688}" srcOrd="0" destOrd="0" presId="urn:microsoft.com/office/officeart/2018/2/layout/IconCircleList"/>
    <dgm:cxn modelId="{90AD40A8-639E-42BA-9DA7-A3FEEAE4160F}" type="presOf" srcId="{E272B67E-3CBD-462E-BDDE-8D910C788E5A}" destId="{2B661BC1-8415-4270-B6B7-29336B43C06D}" srcOrd="0" destOrd="0" presId="urn:microsoft.com/office/officeart/2018/2/layout/IconCircleList"/>
    <dgm:cxn modelId="{2A7C16B8-DA34-4A7B-B128-994ECF287823}" type="presOf" srcId="{DE18A903-0C6E-485E-918E-06A3BC249AAF}" destId="{F9817349-35AA-4887-992B-70B08FBA4CA4}" srcOrd="0" destOrd="0" presId="urn:microsoft.com/office/officeart/2018/2/layout/IconCircleList"/>
    <dgm:cxn modelId="{CC12F358-3A75-4CAF-9101-A4D2F64E8C69}" type="presParOf" srcId="{3C0BFB40-D9BD-4192-8321-3C9961D8E05D}" destId="{246E7645-6EBD-4FBB-8E92-E0E9400EE8F9}" srcOrd="0" destOrd="0" presId="urn:microsoft.com/office/officeart/2018/2/layout/IconCircleList"/>
    <dgm:cxn modelId="{E2D57CF3-03E2-4FF3-BF83-29A812D1511B}" type="presParOf" srcId="{246E7645-6EBD-4FBB-8E92-E0E9400EE8F9}" destId="{8DDD4856-5486-4CC8-854B-E181300B528E}" srcOrd="0" destOrd="0" presId="urn:microsoft.com/office/officeart/2018/2/layout/IconCircleList"/>
    <dgm:cxn modelId="{2E806358-4F0E-4302-AE86-660905AF5D50}" type="presParOf" srcId="{8DDD4856-5486-4CC8-854B-E181300B528E}" destId="{23691137-BBFD-480B-9373-4B7AB435060E}" srcOrd="0" destOrd="0" presId="urn:microsoft.com/office/officeart/2018/2/layout/IconCircleList"/>
    <dgm:cxn modelId="{08E497C7-5C73-4CCF-9251-DEA010305ACA}" type="presParOf" srcId="{8DDD4856-5486-4CC8-854B-E181300B528E}" destId="{05F7E5DF-2476-4FA9-8C17-05E35641D594}" srcOrd="1" destOrd="0" presId="urn:microsoft.com/office/officeart/2018/2/layout/IconCircleList"/>
    <dgm:cxn modelId="{25310FE8-8E9D-4038-B24A-484086C22CA8}" type="presParOf" srcId="{8DDD4856-5486-4CC8-854B-E181300B528E}" destId="{9C724139-F96F-42BC-B0AE-292255101C25}" srcOrd="2" destOrd="0" presId="urn:microsoft.com/office/officeart/2018/2/layout/IconCircleList"/>
    <dgm:cxn modelId="{72F58FB7-CE8B-4BD9-91EB-0592FD405F39}" type="presParOf" srcId="{8DDD4856-5486-4CC8-854B-E181300B528E}" destId="{F9817349-35AA-4887-992B-70B08FBA4CA4}" srcOrd="3" destOrd="0" presId="urn:microsoft.com/office/officeart/2018/2/layout/IconCircleList"/>
    <dgm:cxn modelId="{16807B5B-81D2-4A75-9E5A-C3D76355B31B}" type="presParOf" srcId="{246E7645-6EBD-4FBB-8E92-E0E9400EE8F9}" destId="{490BDD1E-071C-4135-8BA6-5004ADDE2688}" srcOrd="1" destOrd="0" presId="urn:microsoft.com/office/officeart/2018/2/layout/IconCircleList"/>
    <dgm:cxn modelId="{34008A2D-1FA2-487F-9FF4-0700328237ED}" type="presParOf" srcId="{246E7645-6EBD-4FBB-8E92-E0E9400EE8F9}" destId="{320F44FA-4DC7-4B5C-968C-B8E84FA8F7D2}" srcOrd="2" destOrd="0" presId="urn:microsoft.com/office/officeart/2018/2/layout/IconCircleList"/>
    <dgm:cxn modelId="{B638B584-E86E-42F2-BE8B-8A8514DF6D8D}" type="presParOf" srcId="{320F44FA-4DC7-4B5C-968C-B8E84FA8F7D2}" destId="{E666C537-443D-442E-9E8C-88AD32CE3E8B}" srcOrd="0" destOrd="0" presId="urn:microsoft.com/office/officeart/2018/2/layout/IconCircleList"/>
    <dgm:cxn modelId="{93A6AF38-643F-48A0-896D-7F79FF888951}" type="presParOf" srcId="{320F44FA-4DC7-4B5C-968C-B8E84FA8F7D2}" destId="{F9CF9FB2-A97E-4EC9-9DC0-8F5557CC1192}" srcOrd="1" destOrd="0" presId="urn:microsoft.com/office/officeart/2018/2/layout/IconCircleList"/>
    <dgm:cxn modelId="{30843E56-28C5-470B-9EB3-CEF211E41B0F}" type="presParOf" srcId="{320F44FA-4DC7-4B5C-968C-B8E84FA8F7D2}" destId="{823B43D2-2A6D-48DF-B64F-F0854B78A0E6}" srcOrd="2" destOrd="0" presId="urn:microsoft.com/office/officeart/2018/2/layout/IconCircleList"/>
    <dgm:cxn modelId="{12513EFE-406D-4C0F-AF28-D3ACDA0AF751}" type="presParOf" srcId="{320F44FA-4DC7-4B5C-968C-B8E84FA8F7D2}" destId="{333CDEFD-318F-4624-AD40-6961A918B572}" srcOrd="3" destOrd="0" presId="urn:microsoft.com/office/officeart/2018/2/layout/IconCircleList"/>
    <dgm:cxn modelId="{C54FE5FE-8D6F-42FC-AFC5-7DD3E4F9C4F5}" type="presParOf" srcId="{246E7645-6EBD-4FBB-8E92-E0E9400EE8F9}" destId="{99384115-254F-4CD4-AA38-3317322969A6}" srcOrd="3" destOrd="0" presId="urn:microsoft.com/office/officeart/2018/2/layout/IconCircleList"/>
    <dgm:cxn modelId="{4D51D1C1-DC71-4FAA-BD18-20BFB0F3B5CD}" type="presParOf" srcId="{246E7645-6EBD-4FBB-8E92-E0E9400EE8F9}" destId="{387CF2A6-7FC5-457C-9A49-D108AB30829D}" srcOrd="4" destOrd="0" presId="urn:microsoft.com/office/officeart/2018/2/layout/IconCircleList"/>
    <dgm:cxn modelId="{AF59B722-D1EC-4D7A-BB05-1B8912793380}" type="presParOf" srcId="{387CF2A6-7FC5-457C-9A49-D108AB30829D}" destId="{481E5600-53F0-4881-A5B0-4AEE6F7EF7F2}" srcOrd="0" destOrd="0" presId="urn:microsoft.com/office/officeart/2018/2/layout/IconCircleList"/>
    <dgm:cxn modelId="{E758AAEB-C702-4108-842E-BE926DF5DDA0}" type="presParOf" srcId="{387CF2A6-7FC5-457C-9A49-D108AB30829D}" destId="{97C18D9A-4DA0-456B-9656-57786B188EBC}" srcOrd="1" destOrd="0" presId="urn:microsoft.com/office/officeart/2018/2/layout/IconCircleList"/>
    <dgm:cxn modelId="{F48C2793-1D41-4E00-B8B0-F8D16AD1B8FC}" type="presParOf" srcId="{387CF2A6-7FC5-457C-9A49-D108AB30829D}" destId="{C6BF00BF-3F02-4DEC-87FA-DB7857730F30}" srcOrd="2" destOrd="0" presId="urn:microsoft.com/office/officeart/2018/2/layout/IconCircleList"/>
    <dgm:cxn modelId="{BCDA6063-5504-4165-9620-EDD3033E2730}" type="presParOf" srcId="{387CF2A6-7FC5-457C-9A49-D108AB30829D}" destId="{2B661BC1-8415-4270-B6B7-29336B43C06D}" srcOrd="3" destOrd="0" presId="urn:microsoft.com/office/officeart/2018/2/layout/IconCircleList"/>
    <dgm:cxn modelId="{15323065-EEE1-4186-841B-BFDBA2B3BF18}" type="presParOf" srcId="{246E7645-6EBD-4FBB-8E92-E0E9400EE8F9}" destId="{223E9DC0-BF4A-4473-87BC-221086EA09BE}" srcOrd="5" destOrd="0" presId="urn:microsoft.com/office/officeart/2018/2/layout/IconCircleList"/>
    <dgm:cxn modelId="{43D20A53-47F9-48AF-A47E-939993A82735}" type="presParOf" srcId="{246E7645-6EBD-4FBB-8E92-E0E9400EE8F9}" destId="{F092DB61-93EE-48A4-A190-60AA758E7E7A}" srcOrd="6" destOrd="0" presId="urn:microsoft.com/office/officeart/2018/2/layout/IconCircleList"/>
    <dgm:cxn modelId="{29A2D147-CD1B-4759-B20B-1AD8FE0A71EA}" type="presParOf" srcId="{F092DB61-93EE-48A4-A190-60AA758E7E7A}" destId="{411B3734-861C-45D9-BCCF-4024FCCC327F}" srcOrd="0" destOrd="0" presId="urn:microsoft.com/office/officeart/2018/2/layout/IconCircleList"/>
    <dgm:cxn modelId="{F9A23691-A931-4EC3-B4B9-CACF2E7C9E9E}" type="presParOf" srcId="{F092DB61-93EE-48A4-A190-60AA758E7E7A}" destId="{AC830A20-D7B6-4FDA-BA44-83701E15BE16}" srcOrd="1" destOrd="0" presId="urn:microsoft.com/office/officeart/2018/2/layout/IconCircleList"/>
    <dgm:cxn modelId="{AAF77841-592A-4F9F-BF8C-F5A53C8E8A75}" type="presParOf" srcId="{F092DB61-93EE-48A4-A190-60AA758E7E7A}" destId="{79993077-8649-4E83-BA35-DFF282577C4C}" srcOrd="2" destOrd="0" presId="urn:microsoft.com/office/officeart/2018/2/layout/IconCircleList"/>
    <dgm:cxn modelId="{1BD453F4-791E-477C-A708-F0739313922E}" type="presParOf" srcId="{F092DB61-93EE-48A4-A190-60AA758E7E7A}" destId="{3659A7A2-3182-463B-AD04-6135F0D5E99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137-BBFD-480B-9373-4B7AB435060E}">
      <dsp:nvSpPr>
        <dsp:cNvPr id="0" name=""/>
        <dsp:cNvSpPr/>
      </dsp:nvSpPr>
      <dsp:spPr>
        <a:xfrm>
          <a:off x="212335" y="175722"/>
          <a:ext cx="1335915" cy="1335915"/>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5F7E5DF-2476-4FA9-8C17-05E35641D594}">
      <dsp:nvSpPr>
        <dsp:cNvPr id="0" name=""/>
        <dsp:cNvSpPr/>
      </dsp:nvSpPr>
      <dsp:spPr>
        <a:xfrm>
          <a:off x="492877" y="45626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17349-35AA-4887-992B-70B08FBA4CA4}">
      <dsp:nvSpPr>
        <dsp:cNvPr id="0" name=""/>
        <dsp:cNvSpPr/>
      </dsp:nvSpPr>
      <dsp:spPr>
        <a:xfrm>
          <a:off x="1834517" y="23821"/>
          <a:ext cx="3148942" cy="163971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u="none" kern="1200" dirty="0"/>
            <a:t>Stakeholder engagement</a:t>
          </a:r>
          <a:r>
            <a:rPr lang="en-GB" sz="2000" u="sng" kern="1200" dirty="0"/>
            <a:t>:</a:t>
          </a:r>
          <a:r>
            <a:rPr lang="en-GB" sz="2000" kern="1200" dirty="0"/>
            <a:t> intentional, inclusive, aware of power dynamics; throughout entire evaluation process</a:t>
          </a:r>
          <a:endParaRPr lang="en-US" sz="2000" kern="1200" dirty="0"/>
        </a:p>
      </dsp:txBody>
      <dsp:txXfrm>
        <a:off x="1834517" y="23821"/>
        <a:ext cx="3148942" cy="1639715"/>
      </dsp:txXfrm>
    </dsp:sp>
    <dsp:sp modelId="{E666C537-443D-442E-9E8C-88AD32CE3E8B}">
      <dsp:nvSpPr>
        <dsp:cNvPr id="0" name=""/>
        <dsp:cNvSpPr/>
      </dsp:nvSpPr>
      <dsp:spPr>
        <a:xfrm>
          <a:off x="5532139" y="175722"/>
          <a:ext cx="1335915" cy="1335915"/>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F9CF9FB2-A97E-4EC9-9DC0-8F5557CC1192}">
      <dsp:nvSpPr>
        <dsp:cNvPr id="0" name=""/>
        <dsp:cNvSpPr/>
      </dsp:nvSpPr>
      <dsp:spPr>
        <a:xfrm>
          <a:off x="5812681" y="45626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CDEFD-318F-4624-AD40-6961A918B572}">
      <dsp:nvSpPr>
        <dsp:cNvPr id="0" name=""/>
        <dsp:cNvSpPr/>
      </dsp:nvSpPr>
      <dsp:spPr>
        <a:xfrm>
          <a:off x="7154322" y="175722"/>
          <a:ext cx="3148942" cy="133591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1" u="none" kern="1200" dirty="0"/>
            <a:t>Scope and purpose</a:t>
          </a:r>
          <a:r>
            <a:rPr lang="en-ZA" sz="2000" u="sng" kern="1200" dirty="0"/>
            <a:t>:</a:t>
          </a:r>
          <a:r>
            <a:rPr lang="en-ZA" sz="2000" kern="1200" dirty="0"/>
            <a:t> define equity issues under consideration</a:t>
          </a:r>
          <a:endParaRPr lang="en-US" sz="2000" kern="1200" dirty="0"/>
        </a:p>
      </dsp:txBody>
      <dsp:txXfrm>
        <a:off x="7154322" y="175722"/>
        <a:ext cx="3148942" cy="1335915"/>
      </dsp:txXfrm>
    </dsp:sp>
    <dsp:sp modelId="{481E5600-53F0-4881-A5B0-4AEE6F7EF7F2}">
      <dsp:nvSpPr>
        <dsp:cNvPr id="0" name=""/>
        <dsp:cNvSpPr/>
      </dsp:nvSpPr>
      <dsp:spPr>
        <a:xfrm>
          <a:off x="212335" y="2697433"/>
          <a:ext cx="1335915" cy="1335915"/>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97C18D9A-4DA0-456B-9656-57786B188EBC}">
      <dsp:nvSpPr>
        <dsp:cNvPr id="0" name=""/>
        <dsp:cNvSpPr/>
      </dsp:nvSpPr>
      <dsp:spPr>
        <a:xfrm>
          <a:off x="492877" y="2977975"/>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61BC1-8415-4270-B6B7-29336B43C06D}">
      <dsp:nvSpPr>
        <dsp:cNvPr id="0" name=""/>
        <dsp:cNvSpPr/>
      </dsp:nvSpPr>
      <dsp:spPr>
        <a:xfrm>
          <a:off x="1834517" y="2697433"/>
          <a:ext cx="3148942" cy="1335915"/>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1" u="none" kern="1200" dirty="0"/>
            <a:t>Evaluation questions</a:t>
          </a:r>
          <a:r>
            <a:rPr lang="en-ZA" sz="2000" u="sng" kern="1200" dirty="0"/>
            <a:t>:</a:t>
          </a:r>
          <a:r>
            <a:rPr lang="en-ZA" sz="2000" kern="1200" dirty="0"/>
            <a:t> modify questions to include consideration of the equity dimensions</a:t>
          </a:r>
          <a:endParaRPr lang="en-US" sz="2000" kern="1200" dirty="0"/>
        </a:p>
      </dsp:txBody>
      <dsp:txXfrm>
        <a:off x="1834517" y="2697433"/>
        <a:ext cx="3148942" cy="1335915"/>
      </dsp:txXfrm>
    </dsp:sp>
    <dsp:sp modelId="{411B3734-861C-45D9-BCCF-4024FCCC327F}">
      <dsp:nvSpPr>
        <dsp:cNvPr id="0" name=""/>
        <dsp:cNvSpPr/>
      </dsp:nvSpPr>
      <dsp:spPr>
        <a:xfrm>
          <a:off x="5532139" y="2697433"/>
          <a:ext cx="1335915" cy="1335915"/>
        </a:xfrm>
        <a:prstGeom prst="ellipse">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AC830A20-D7B6-4FDA-BA44-83701E15BE16}">
      <dsp:nvSpPr>
        <dsp:cNvPr id="0" name=""/>
        <dsp:cNvSpPr/>
      </dsp:nvSpPr>
      <dsp:spPr>
        <a:xfrm>
          <a:off x="5812681" y="2977975"/>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9A7A2-3182-463B-AD04-6135F0D5E994}">
      <dsp:nvSpPr>
        <dsp:cNvPr id="0" name=""/>
        <dsp:cNvSpPr/>
      </dsp:nvSpPr>
      <dsp:spPr>
        <a:xfrm>
          <a:off x="7154322" y="2403265"/>
          <a:ext cx="3148942" cy="1924251"/>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1" u="none" kern="1200" dirty="0"/>
            <a:t>Evaluation design</a:t>
          </a:r>
          <a:r>
            <a:rPr lang="en-ZA" sz="2000" u="sng" kern="1200" dirty="0"/>
            <a:t>:</a:t>
          </a:r>
          <a:r>
            <a:rPr lang="en-ZA" sz="2000" kern="1200" dirty="0"/>
            <a:t> consider system dynamics and power relations, clear guidance for participatory approaches, desired sample and methodologies</a:t>
          </a:r>
          <a:endParaRPr lang="en-US" sz="2000" kern="1200" dirty="0"/>
        </a:p>
      </dsp:txBody>
      <dsp:txXfrm>
        <a:off x="7154322" y="2403265"/>
        <a:ext cx="3148942" cy="192425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A4BC1-FAF8-4E86-84DE-989442520843}" type="datetimeFigureOut">
              <a:rPr lang="en-ZA" smtClean="0"/>
              <a:t>2022/06/27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3E8F8-3822-425C-B758-71590BC5D5B2}" type="slidenum">
              <a:rPr lang="en-ZA" smtClean="0"/>
              <a:t>‹#›</a:t>
            </a:fld>
            <a:endParaRPr lang="en-ZA"/>
          </a:p>
        </p:txBody>
      </p:sp>
    </p:spTree>
    <p:extLst>
      <p:ext uri="{BB962C8B-B14F-4D97-AF65-F5344CB8AC3E}">
        <p14:creationId xmlns:p14="http://schemas.microsoft.com/office/powerpoint/2010/main" val="357928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3E8F8-3822-425C-B758-71590BC5D5B2}" type="slidenum">
              <a:rPr lang="en-ZA" smtClean="0"/>
              <a:t>6</a:t>
            </a:fld>
            <a:endParaRPr lang="en-ZA"/>
          </a:p>
        </p:txBody>
      </p:sp>
    </p:spTree>
    <p:extLst>
      <p:ext uri="{BB962C8B-B14F-4D97-AF65-F5344CB8AC3E}">
        <p14:creationId xmlns:p14="http://schemas.microsoft.com/office/powerpoint/2010/main" val="4619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National Evaluation Policy Framework 2019-2024 (NEPF) presents the government’s commitment to evaluation as a mechanism for achieving the transformational national development agenda put forth in the NDP. The NEPF makes clear reference to how planning, budgeting, implementation, monitoring and evaluation of government interventions should adopt an inclusive approach, particularly for women, youth and persons with disabilities, as part of its transformative effort (DPME, 2019). However, a recent evaluation of the national evaluation system highlighted that many evaluations struggled to adequately incorporate an equity focus, and did not adequately address issues affecting women, youth, persons with disabilities, and other marginalised groups (Goldman, et. al, 2019). While the NEPF provides some guidance for where and how issues of equity should be considered within the life-cycle of an intervention, a detailed guideline on equity in evaluation provides further support to the framework in this regard. </a:t>
            </a:r>
            <a:endParaRPr lang="en-ZA" dirty="0"/>
          </a:p>
        </p:txBody>
      </p:sp>
      <p:sp>
        <p:nvSpPr>
          <p:cNvPr id="4" name="Slide Number Placeholder 3"/>
          <p:cNvSpPr>
            <a:spLocks noGrp="1"/>
          </p:cNvSpPr>
          <p:nvPr>
            <p:ph type="sldNum" sz="quarter" idx="5"/>
          </p:nvPr>
        </p:nvSpPr>
        <p:spPr/>
        <p:txBody>
          <a:bodyPr/>
          <a:lstStyle/>
          <a:p>
            <a:fld id="{1EE3E8F8-3822-425C-B758-71590BC5D5B2}" type="slidenum">
              <a:rPr lang="en-ZA" smtClean="0"/>
              <a:t>7</a:t>
            </a:fld>
            <a:endParaRPr lang="en-ZA"/>
          </a:p>
        </p:txBody>
      </p:sp>
    </p:spTree>
    <p:extLst>
      <p:ext uri="{BB962C8B-B14F-4D97-AF65-F5344CB8AC3E}">
        <p14:creationId xmlns:p14="http://schemas.microsoft.com/office/powerpoint/2010/main" val="344028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National Evaluation Policy Framework 2019-2024 (NEPF) presents the government’s commitment to evaluation as a mechanism for achieving the transformational national development agenda put forth in the NDP. The NEPF makes clear reference to how planning, budgeting, implementation, monitoring and evaluation of government interventions should adopt an inclusive approach, particularly for women, youth and persons with disabilities, as part of its transformative effort (DPME, 2019). However, a recent evaluation of the national evaluation system highlighted that many evaluations struggled to adequately incorporate an equity focus, and did not adequately address issues affecting women, youth, persons with disabilities, and other marginalised groups (Goldman, et. al, 2019). While the NEPF provides some guidance for where and how issues of equity should be considered within the life-cycle of an intervention, a detailed guideline on equity in evaluation provides further support to the framework in this regard. </a:t>
            </a:r>
            <a:endParaRPr lang="en-ZA" dirty="0"/>
          </a:p>
        </p:txBody>
      </p:sp>
      <p:sp>
        <p:nvSpPr>
          <p:cNvPr id="4" name="Slide Number Placeholder 3"/>
          <p:cNvSpPr>
            <a:spLocks noGrp="1"/>
          </p:cNvSpPr>
          <p:nvPr>
            <p:ph type="sldNum" sz="quarter" idx="5"/>
          </p:nvPr>
        </p:nvSpPr>
        <p:spPr/>
        <p:txBody>
          <a:bodyPr/>
          <a:lstStyle/>
          <a:p>
            <a:fld id="{1EE3E8F8-3822-425C-B758-71590BC5D5B2}" type="slidenum">
              <a:rPr lang="en-ZA" smtClean="0"/>
              <a:t>8</a:t>
            </a:fld>
            <a:endParaRPr lang="en-ZA"/>
          </a:p>
        </p:txBody>
      </p:sp>
    </p:spTree>
    <p:extLst>
      <p:ext uri="{BB962C8B-B14F-4D97-AF65-F5344CB8AC3E}">
        <p14:creationId xmlns:p14="http://schemas.microsoft.com/office/powerpoint/2010/main" val="368123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National Evaluation Policy Framework 2019-2024 (NEPF) presents the government’s commitment to evaluation as a mechanism for achieving the transformational national development agenda put forth in the NDP. The NEPF makes clear reference to how planning, budgeting, implementation, monitoring and evaluation of government interventions should adopt an inclusive approach, particularly for women, youth and persons with disabilities, as part of its transformative effort (DPME, 2019). However, a recent evaluation of the national evaluation system highlighted that many evaluations struggled to adequately incorporate an equity focus, and did not adequately address issues affecting women, youth, persons with disabilities, and other marginalised groups (Goldman, et. al, 2019). While the NEPF provides some guidance for where and how issues of equity should be considered within the life-cycle of an intervention, a detailed guideline on equity in evaluation provides further support to the framework in this regard. </a:t>
            </a:r>
            <a:endParaRPr lang="en-ZA" dirty="0"/>
          </a:p>
        </p:txBody>
      </p:sp>
      <p:sp>
        <p:nvSpPr>
          <p:cNvPr id="4" name="Slide Number Placeholder 3"/>
          <p:cNvSpPr>
            <a:spLocks noGrp="1"/>
          </p:cNvSpPr>
          <p:nvPr>
            <p:ph type="sldNum" sz="quarter" idx="5"/>
          </p:nvPr>
        </p:nvSpPr>
        <p:spPr/>
        <p:txBody>
          <a:bodyPr/>
          <a:lstStyle/>
          <a:p>
            <a:fld id="{1EE3E8F8-3822-425C-B758-71590BC5D5B2}" type="slidenum">
              <a:rPr lang="en-ZA" smtClean="0"/>
              <a:t>14</a:t>
            </a:fld>
            <a:endParaRPr lang="en-ZA"/>
          </a:p>
        </p:txBody>
      </p:sp>
    </p:spTree>
    <p:extLst>
      <p:ext uri="{BB962C8B-B14F-4D97-AF65-F5344CB8AC3E}">
        <p14:creationId xmlns:p14="http://schemas.microsoft.com/office/powerpoint/2010/main" val="50549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6A9D84-FEA5-4C6A-8223-C5A510D50B73}" type="datetimeFigureOut">
              <a:rPr lang="en-ZA" smtClean="0"/>
              <a:t>2022/06/27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403856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A9D84-FEA5-4C6A-8223-C5A510D50B73}" type="datetimeFigureOut">
              <a:rPr lang="en-ZA" smtClean="0"/>
              <a:t>2022/06/27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270286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A9D84-FEA5-4C6A-8223-C5A510D50B73}" type="datetimeFigureOut">
              <a:rPr lang="en-ZA" smtClean="0"/>
              <a:t>2022/06/27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302484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2680"/>
          </a:xfrm>
        </p:spPr>
        <p:txBody>
          <a:bodyPr/>
          <a:lstStyle>
            <a:lvl1pPr>
              <a:defRPr>
                <a:solidFill>
                  <a:srgbClr val="002060"/>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A9D84-FEA5-4C6A-8223-C5A510D50B73}" type="datetimeFigureOut">
              <a:rPr lang="en-ZA" smtClean="0"/>
              <a:t>2022/06/27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C698F3-113C-4EE8-B583-41744F4F60CB}" type="slidenum">
              <a:rPr lang="en-ZA" smtClean="0"/>
              <a:t>‹#›</a:t>
            </a:fld>
            <a:endParaRPr lang="en-ZA"/>
          </a:p>
        </p:txBody>
      </p:sp>
      <p:sp>
        <p:nvSpPr>
          <p:cNvPr id="10" name="Flowchart: Delay 9">
            <a:extLst>
              <a:ext uri="{FF2B5EF4-FFF2-40B4-BE49-F238E27FC236}">
                <a16:creationId xmlns:a16="http://schemas.microsoft.com/office/drawing/2014/main" id="{131AC228-D34F-4577-9DCE-5D1E10D9EDB3}"/>
              </a:ext>
            </a:extLst>
          </p:cNvPr>
          <p:cNvSpPr/>
          <p:nvPr userDrawn="1"/>
        </p:nvSpPr>
        <p:spPr>
          <a:xfrm>
            <a:off x="1" y="0"/>
            <a:ext cx="2170323" cy="6858000"/>
          </a:xfrm>
          <a:prstGeom prst="flowChartDelay">
            <a:avLst/>
          </a:prstGeom>
          <a:solidFill>
            <a:srgbClr val="FEAF3E">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1" name="Flowchart: Delay 10">
            <a:extLst>
              <a:ext uri="{FF2B5EF4-FFF2-40B4-BE49-F238E27FC236}">
                <a16:creationId xmlns:a16="http://schemas.microsoft.com/office/drawing/2014/main" id="{554E161C-C83B-2C2C-ADDB-5EF48D4CB072}"/>
              </a:ext>
            </a:extLst>
          </p:cNvPr>
          <p:cNvSpPr/>
          <p:nvPr userDrawn="1"/>
        </p:nvSpPr>
        <p:spPr>
          <a:xfrm>
            <a:off x="-22033" y="0"/>
            <a:ext cx="1812735" cy="6858000"/>
          </a:xfrm>
          <a:prstGeom prst="flowChartDelay">
            <a:avLst/>
          </a:prstGeom>
          <a:solidFill>
            <a:srgbClr val="FEAF3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Tree>
    <p:extLst>
      <p:ext uri="{BB962C8B-B14F-4D97-AF65-F5344CB8AC3E}">
        <p14:creationId xmlns:p14="http://schemas.microsoft.com/office/powerpoint/2010/main" val="1498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A9D84-FEA5-4C6A-8223-C5A510D50B73}" type="datetimeFigureOut">
              <a:rPr lang="en-ZA" smtClean="0"/>
              <a:t>2022/06/27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315304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6A9D84-FEA5-4C6A-8223-C5A510D50B73}" type="datetimeFigureOut">
              <a:rPr lang="en-ZA" smtClean="0"/>
              <a:t>2022/06/27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70724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6A9D84-FEA5-4C6A-8223-C5A510D50B73}" type="datetimeFigureOut">
              <a:rPr lang="en-ZA" smtClean="0"/>
              <a:t>2022/06/27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25550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6A9D84-FEA5-4C6A-8223-C5A510D50B73}" type="datetimeFigureOut">
              <a:rPr lang="en-ZA" smtClean="0"/>
              <a:t>2022/06/27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110035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A9D84-FEA5-4C6A-8223-C5A510D50B73}" type="datetimeFigureOut">
              <a:rPr lang="en-ZA" smtClean="0"/>
              <a:t>2022/06/27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126225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A9D84-FEA5-4C6A-8223-C5A510D50B73}" type="datetimeFigureOut">
              <a:rPr lang="en-ZA" smtClean="0"/>
              <a:t>2022/06/27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328664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A9D84-FEA5-4C6A-8223-C5A510D50B73}" type="datetimeFigureOut">
              <a:rPr lang="en-ZA" smtClean="0"/>
              <a:t>2022/06/27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C698F3-113C-4EE8-B583-41744F4F60CB}" type="slidenum">
              <a:rPr lang="en-ZA" smtClean="0"/>
              <a:t>‹#›</a:t>
            </a:fld>
            <a:endParaRPr lang="en-ZA"/>
          </a:p>
        </p:txBody>
      </p:sp>
    </p:spTree>
    <p:extLst>
      <p:ext uri="{BB962C8B-B14F-4D97-AF65-F5344CB8AC3E}">
        <p14:creationId xmlns:p14="http://schemas.microsoft.com/office/powerpoint/2010/main" val="6769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A9D84-FEA5-4C6A-8223-C5A510D50B73}" type="datetimeFigureOut">
              <a:rPr lang="en-ZA" smtClean="0"/>
              <a:t>2022/06/27</a:t>
            </a:fld>
            <a:endParaRPr lang="en-Z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698F3-113C-4EE8-B583-41744F4F60CB}" type="slidenum">
              <a:rPr lang="en-ZA" smtClean="0"/>
              <a:t>‹#›</a:t>
            </a:fld>
            <a:endParaRPr lang="en-ZA"/>
          </a:p>
        </p:txBody>
      </p:sp>
      <p:pic>
        <p:nvPicPr>
          <p:cNvPr id="7" name="Picture 6">
            <a:extLst>
              <a:ext uri="{FF2B5EF4-FFF2-40B4-BE49-F238E27FC236}">
                <a16:creationId xmlns:a16="http://schemas.microsoft.com/office/drawing/2014/main" id="{27F07E49-A562-261E-524E-C742E2F7AA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68765" y="5826921"/>
            <a:ext cx="14192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3356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ennorins@gmail.com" TargetMode="External"/><Relationship Id="rId7" Type="http://schemas.openxmlformats.org/officeDocument/2006/relationships/hyperlink" Target="mailto:ian.goldman@wits.ac.za" TargetMode="External"/><Relationship Id="rId2"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hyperlink" Target="mailto:coordinator@sacan.africa" TargetMode="External"/><Relationship Id="rId5" Type="http://schemas.openxmlformats.org/officeDocument/2006/relationships/hyperlink" Target="mailto:Zulaikha.brey@dnaeconomics.com" TargetMode="External"/><Relationship Id="rId4" Type="http://schemas.openxmlformats.org/officeDocument/2006/relationships/hyperlink" Target="mailto:sinenhlanhla@dpme.gov.z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558491-C6CD-0B5B-101F-DF480C77336F}"/>
              </a:ext>
            </a:extLst>
          </p:cNvPr>
          <p:cNvPicPr>
            <a:picLocks noChangeAspect="1"/>
          </p:cNvPicPr>
          <p:nvPr/>
        </p:nvPicPr>
        <p:blipFill rotWithShape="1">
          <a:blip r:embed="rId2">
            <a:alphaModFix amt="70000"/>
          </a:blip>
          <a:srcRect l="20319" t="13023" r="20029" b="7132"/>
          <a:stretch/>
        </p:blipFill>
        <p:spPr>
          <a:xfrm>
            <a:off x="2" y="-982778"/>
            <a:ext cx="12191999" cy="9179647"/>
          </a:xfrm>
          <a:prstGeom prst="rect">
            <a:avLst/>
          </a:prstGeom>
        </p:spPr>
      </p:pic>
      <p:sp>
        <p:nvSpPr>
          <p:cNvPr id="6" name="Google Shape;84;p1">
            <a:extLst>
              <a:ext uri="{FF2B5EF4-FFF2-40B4-BE49-F238E27FC236}">
                <a16:creationId xmlns:a16="http://schemas.microsoft.com/office/drawing/2014/main" id="{235DA1A4-BF8F-EA52-88BA-E7E108F57B2B}"/>
              </a:ext>
            </a:extLst>
          </p:cNvPr>
          <p:cNvSpPr txBox="1">
            <a:spLocks/>
          </p:cNvSpPr>
          <p:nvPr/>
        </p:nvSpPr>
        <p:spPr>
          <a:xfrm>
            <a:off x="2545657" y="604158"/>
            <a:ext cx="7100689" cy="2958591"/>
          </a:xfrm>
          <a:prstGeom prst="rect">
            <a:avLst/>
          </a:prstGeom>
          <a:solidFill>
            <a:srgbClr val="EAEAEA">
              <a:alpha val="63922"/>
            </a:srgbClr>
          </a:solidFill>
          <a:ln>
            <a:noFill/>
          </a:ln>
          <a:effectLst>
            <a:softEdge rad="127000"/>
          </a:effectLst>
        </p:spPr>
        <p:txBody>
          <a:bodyPr spcFirstLastPara="1" wrap="square" lIns="91425" tIns="45700" rIns="91425" bIns="45700" anchor="ctr" anchorCtr="0">
            <a:noAutofit/>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2pPr>
            <a:lvl3pPr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3pPr>
            <a:lvl4pPr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4pPr>
            <a:lvl5pPr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5pPr>
            <a:lvl6pPr marL="4572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6pPr>
            <a:lvl7pPr marL="9144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7pPr>
            <a:lvl8pPr marL="13716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8pPr>
            <a:lvl9pPr marL="1828800" algn="l" rtl="0" eaLnBrk="0" fontAlgn="base" hangingPunct="0">
              <a:spcBef>
                <a:spcPct val="0"/>
              </a:spcBef>
              <a:spcAft>
                <a:spcPct val="0"/>
              </a:spcAft>
              <a:defRPr sz="3200">
                <a:solidFill>
                  <a:schemeClr val="tx1"/>
                </a:solidFill>
                <a:latin typeface="经典特宋简" pitchFamily="1" charset="-122"/>
                <a:ea typeface="经典特宋简" pitchFamily="1" charset="-122"/>
              </a:defRPr>
            </a:lvl9pPr>
          </a:lstStyle>
          <a:p>
            <a:pPr algn="ctr">
              <a:lnSpc>
                <a:spcPct val="90000"/>
              </a:lnSpc>
              <a:spcBef>
                <a:spcPts val="0"/>
              </a:spcBef>
              <a:spcAft>
                <a:spcPts val="0"/>
              </a:spcAft>
              <a:buClr>
                <a:schemeClr val="dk1"/>
              </a:buClr>
              <a:buSzPts val="2800"/>
            </a:pPr>
            <a:r>
              <a:rPr lang="en-GB" sz="4000" dirty="0">
                <a:effectLst>
                  <a:outerShdw blurRad="38100" dist="38100" dir="2700000" algn="tl">
                    <a:srgbClr val="000000">
                      <a:alpha val="43137"/>
                    </a:srgbClr>
                  </a:outerShdw>
                </a:effectLst>
                <a:latin typeface="Arial"/>
                <a:ea typeface="Arial"/>
                <a:cs typeface="Arial"/>
                <a:sym typeface="Arial"/>
              </a:rPr>
              <a:t>Transformative Equity: </a:t>
            </a:r>
            <a:br>
              <a:rPr lang="en-GB" sz="4000" dirty="0">
                <a:effectLst>
                  <a:outerShdw blurRad="38100" dist="38100" dir="2700000" algn="tl">
                    <a:srgbClr val="000000">
                      <a:alpha val="43137"/>
                    </a:srgbClr>
                  </a:outerShdw>
                </a:effectLst>
                <a:latin typeface="Arial"/>
                <a:ea typeface="Arial"/>
                <a:cs typeface="Arial"/>
                <a:sym typeface="Arial"/>
              </a:rPr>
            </a:br>
            <a:r>
              <a:rPr lang="en-GB" sz="4000" dirty="0">
                <a:effectLst>
                  <a:outerShdw blurRad="38100" dist="38100" dir="2700000" algn="tl">
                    <a:srgbClr val="000000">
                      <a:alpha val="43137"/>
                    </a:srgbClr>
                  </a:outerShdw>
                </a:effectLst>
                <a:latin typeface="Arial"/>
                <a:ea typeface="Arial"/>
                <a:cs typeface="Arial"/>
                <a:sym typeface="Arial"/>
              </a:rPr>
              <a:t>A Necessary Evaluation Criterion for Transforming Society Through Evaluation</a:t>
            </a:r>
          </a:p>
        </p:txBody>
      </p:sp>
      <p:sp>
        <p:nvSpPr>
          <p:cNvPr id="7" name="Google Shape;85;p1">
            <a:extLst>
              <a:ext uri="{FF2B5EF4-FFF2-40B4-BE49-F238E27FC236}">
                <a16:creationId xmlns:a16="http://schemas.microsoft.com/office/drawing/2014/main" id="{B8F3A233-E8CD-4943-255C-1AA250A00461}"/>
              </a:ext>
            </a:extLst>
          </p:cNvPr>
          <p:cNvSpPr txBox="1">
            <a:spLocks/>
          </p:cNvSpPr>
          <p:nvPr/>
        </p:nvSpPr>
        <p:spPr>
          <a:xfrm>
            <a:off x="3848987" y="4688959"/>
            <a:ext cx="4428415" cy="1427427"/>
          </a:xfrm>
          <a:prstGeom prst="rect">
            <a:avLst/>
          </a:prstGeom>
          <a:solidFill>
            <a:srgbClr val="D4E4D4">
              <a:alpha val="52157"/>
            </a:srgbClr>
          </a:solidFill>
          <a:ln>
            <a:noFill/>
          </a:ln>
          <a:effectLst>
            <a:softEdge rad="63500"/>
          </a:effectLst>
        </p:spPr>
        <p:txBody>
          <a:bodyPr spcFirstLastPara="1" wrap="square" lIns="91425" tIns="45700" rIns="91425" bIns="45700" anchor="ctr" anchorCtr="0">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defRPr sz="20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SimSun" panose="02010600030101010101" pitchFamily="2" charset="-122"/>
                <a:cs typeface="SimSun"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SimSun" panose="02010600030101010101" pitchFamily="2" charset="-122"/>
                <a:cs typeface="SimSun"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SimSun" panose="02010600030101010101" pitchFamily="2" charset="-122"/>
                <a:cs typeface="SimSun"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SimSun" panose="02010600030101010101" pitchFamily="2" charset="-122"/>
                <a:cs typeface="SimSun" panose="02010600030101010101" pitchFamily="2"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00"/>
              </a:spcBef>
              <a:spcAft>
                <a:spcPts val="200"/>
              </a:spcAft>
              <a:buClr>
                <a:schemeClr val="dk1"/>
              </a:buClr>
              <a:buSzPts val="2400"/>
            </a:pPr>
            <a:r>
              <a:rPr lang="en-GB" b="1" dirty="0"/>
              <a:t>European Evaluation Society </a:t>
            </a:r>
          </a:p>
          <a:p>
            <a:pPr marL="0" indent="0" algn="ctr">
              <a:spcBef>
                <a:spcPts val="200"/>
              </a:spcBef>
              <a:spcAft>
                <a:spcPts val="200"/>
              </a:spcAft>
              <a:buClr>
                <a:schemeClr val="dk1"/>
              </a:buClr>
              <a:buSzPts val="2400"/>
            </a:pPr>
            <a:r>
              <a:rPr lang="en-GB" b="1" dirty="0"/>
              <a:t>14</a:t>
            </a:r>
            <a:r>
              <a:rPr lang="en-GB" b="1" baseline="30000" dirty="0"/>
              <a:t>th</a:t>
            </a:r>
            <a:r>
              <a:rPr lang="en-GB" b="1" dirty="0"/>
              <a:t> Biennial Conference June 2022</a:t>
            </a:r>
          </a:p>
          <a:p>
            <a:pPr marL="0" indent="0" algn="ctr">
              <a:spcBef>
                <a:spcPts val="200"/>
              </a:spcBef>
              <a:spcAft>
                <a:spcPts val="200"/>
              </a:spcAft>
              <a:buClr>
                <a:schemeClr val="dk1"/>
              </a:buClr>
              <a:buSzPts val="2400"/>
            </a:pPr>
            <a:r>
              <a:rPr lang="en-GB" b="1" dirty="0"/>
              <a:t>J. Norins, S. Tsekiso, </a:t>
            </a:r>
          </a:p>
          <a:p>
            <a:pPr marL="0" indent="0" algn="ctr">
              <a:spcBef>
                <a:spcPts val="200"/>
              </a:spcBef>
              <a:spcAft>
                <a:spcPts val="200"/>
              </a:spcAft>
              <a:buClr>
                <a:schemeClr val="dk1"/>
              </a:buClr>
              <a:buSzPts val="2400"/>
            </a:pPr>
            <a:r>
              <a:rPr lang="en-GB" b="1" dirty="0"/>
              <a:t>Z. Brey, T. Lukuko, I. Goldman</a:t>
            </a:r>
          </a:p>
        </p:txBody>
      </p:sp>
    </p:spTree>
    <p:extLst>
      <p:ext uri="{BB962C8B-B14F-4D97-AF65-F5344CB8AC3E}">
        <p14:creationId xmlns:p14="http://schemas.microsoft.com/office/powerpoint/2010/main" val="403137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8E36-FF1F-D472-4509-0F0EFF920A29}"/>
              </a:ext>
            </a:extLst>
          </p:cNvPr>
          <p:cNvSpPr>
            <a:spLocks noGrp="1"/>
          </p:cNvSpPr>
          <p:nvPr>
            <p:ph type="title"/>
          </p:nvPr>
        </p:nvSpPr>
        <p:spPr/>
        <p:txBody>
          <a:bodyPr/>
          <a:lstStyle/>
          <a:p>
            <a:r>
              <a:rPr lang="en-ZA" dirty="0"/>
              <a:t>Equity Criterion Dimensions </a:t>
            </a:r>
          </a:p>
        </p:txBody>
      </p:sp>
      <p:graphicFrame>
        <p:nvGraphicFramePr>
          <p:cNvPr id="4" name="Google Shape;133;p9">
            <a:extLst>
              <a:ext uri="{FF2B5EF4-FFF2-40B4-BE49-F238E27FC236}">
                <a16:creationId xmlns:a16="http://schemas.microsoft.com/office/drawing/2014/main" id="{92280BDD-4FED-57CE-0B8D-F3ED35CFE4F7}"/>
              </a:ext>
            </a:extLst>
          </p:cNvPr>
          <p:cNvGraphicFramePr/>
          <p:nvPr>
            <p:extLst>
              <p:ext uri="{D42A27DB-BD31-4B8C-83A1-F6EECF244321}">
                <p14:modId xmlns:p14="http://schemas.microsoft.com/office/powerpoint/2010/main" val="1919771009"/>
              </p:ext>
            </p:extLst>
          </p:nvPr>
        </p:nvGraphicFramePr>
        <p:xfrm>
          <a:off x="838200" y="1307806"/>
          <a:ext cx="10820400" cy="5319915"/>
        </p:xfrm>
        <a:graphic>
          <a:graphicData uri="http://schemas.openxmlformats.org/drawingml/2006/table">
            <a:tbl>
              <a:tblPr>
                <a:noFill/>
              </a:tblPr>
              <a:tblGrid>
                <a:gridCol w="2046247">
                  <a:extLst>
                    <a:ext uri="{9D8B030D-6E8A-4147-A177-3AD203B41FA5}">
                      <a16:colId xmlns:a16="http://schemas.microsoft.com/office/drawing/2014/main" val="20000"/>
                    </a:ext>
                  </a:extLst>
                </a:gridCol>
                <a:gridCol w="8774153">
                  <a:extLst>
                    <a:ext uri="{9D8B030D-6E8A-4147-A177-3AD203B41FA5}">
                      <a16:colId xmlns:a16="http://schemas.microsoft.com/office/drawing/2014/main" val="20001"/>
                    </a:ext>
                  </a:extLst>
                </a:gridCol>
              </a:tblGrid>
              <a:tr h="914371">
                <a:tc>
                  <a:txBody>
                    <a:bodyPr/>
                    <a:lstStyle/>
                    <a:p>
                      <a:pPr marL="0" lvl="0" indent="0" algn="l" rtl="0">
                        <a:spcBef>
                          <a:spcPts val="0"/>
                        </a:spcBef>
                        <a:spcAft>
                          <a:spcPts val="0"/>
                        </a:spcAft>
                        <a:buNone/>
                      </a:pPr>
                      <a:r>
                        <a:rPr lang="en-ZA" sz="2400" b="1" dirty="0">
                          <a:solidFill>
                            <a:schemeClr val="dk1"/>
                          </a:solidFill>
                        </a:rPr>
                        <a:t>Dimension 1</a:t>
                      </a:r>
                      <a:endParaRPr sz="2400" b="1" dirty="0"/>
                    </a:p>
                  </a:txBody>
                  <a:tcPr marL="91425" marR="91425" marT="91425" marB="91425">
                    <a:solidFill>
                      <a:schemeClr val="accent6">
                        <a:lumMod val="20000"/>
                        <a:lumOff val="80000"/>
                      </a:schemeClr>
                    </a:solidFill>
                  </a:tcPr>
                </a:tc>
                <a:tc>
                  <a:txBody>
                    <a:bodyPr/>
                    <a:lstStyle/>
                    <a:p>
                      <a:pPr marL="0" lvl="0" indent="0" algn="l" rtl="0">
                        <a:spcBef>
                          <a:spcPts val="0"/>
                        </a:spcBef>
                        <a:spcAft>
                          <a:spcPts val="0"/>
                        </a:spcAft>
                        <a:buClr>
                          <a:schemeClr val="dk1"/>
                        </a:buClr>
                        <a:buSzPts val="1800"/>
                        <a:buNone/>
                      </a:pPr>
                      <a:r>
                        <a:rPr lang="en-ZA" sz="2400" b="1" dirty="0">
                          <a:solidFill>
                            <a:schemeClr val="dk1"/>
                          </a:solidFill>
                          <a:latin typeface="Calibri"/>
                          <a:ea typeface="Calibri"/>
                          <a:cs typeface="Calibri"/>
                          <a:sym typeface="Calibri"/>
                        </a:rPr>
                        <a:t>Population/ populace</a:t>
                      </a:r>
                      <a:r>
                        <a:rPr lang="en-ZA" sz="2400" dirty="0">
                          <a:solidFill>
                            <a:schemeClr val="dk1"/>
                          </a:solidFill>
                          <a:latin typeface="Calibri"/>
                          <a:ea typeface="Calibri"/>
                          <a:cs typeface="Calibri"/>
                          <a:sym typeface="Calibri"/>
                        </a:rPr>
                        <a:t>: Who benefits/who loses, Who is included/who is excluded</a:t>
                      </a:r>
                      <a:endParaRPr sz="2400"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0"/>
                  </a:ext>
                </a:extLst>
              </a:tr>
              <a:tr h="922641">
                <a:tc>
                  <a:txBody>
                    <a:bodyPr/>
                    <a:lstStyle/>
                    <a:p>
                      <a:pPr marL="0" lvl="0" indent="0" algn="l" rtl="0">
                        <a:spcBef>
                          <a:spcPts val="0"/>
                        </a:spcBef>
                        <a:spcAft>
                          <a:spcPts val="0"/>
                        </a:spcAft>
                        <a:buNone/>
                      </a:pPr>
                      <a:r>
                        <a:rPr lang="en-ZA" sz="2400" b="1" dirty="0"/>
                        <a:t>Dimension 2</a:t>
                      </a:r>
                      <a:endParaRPr sz="2400" b="1" dirty="0"/>
                    </a:p>
                  </a:txBody>
                  <a:tcPr marL="91425" marR="91425" marT="91425" marB="91425">
                    <a:solidFill>
                      <a:schemeClr val="accent6">
                        <a:lumMod val="60000"/>
                        <a:lumOff val="40000"/>
                      </a:schemeClr>
                    </a:solidFill>
                  </a:tcPr>
                </a:tc>
                <a:tc>
                  <a:txBody>
                    <a:bodyPr/>
                    <a:lstStyle/>
                    <a:p>
                      <a:pPr marL="0" lvl="0" indent="0" algn="l" rtl="0">
                        <a:spcBef>
                          <a:spcPts val="0"/>
                        </a:spcBef>
                        <a:spcAft>
                          <a:spcPts val="0"/>
                        </a:spcAft>
                        <a:buClr>
                          <a:schemeClr val="dk1"/>
                        </a:buClr>
                        <a:buSzPts val="1800"/>
                        <a:buNone/>
                      </a:pPr>
                      <a:r>
                        <a:rPr lang="en-ZA" sz="2400" b="1" dirty="0">
                          <a:solidFill>
                            <a:schemeClr val="dk1"/>
                          </a:solidFill>
                          <a:latin typeface="Calibri"/>
                          <a:ea typeface="Calibri"/>
                          <a:cs typeface="Calibri"/>
                          <a:sym typeface="Calibri"/>
                        </a:rPr>
                        <a:t>Cause and effect</a:t>
                      </a:r>
                      <a:r>
                        <a:rPr lang="en-ZA" sz="2400" dirty="0">
                          <a:solidFill>
                            <a:schemeClr val="dk1"/>
                          </a:solidFill>
                          <a:latin typeface="Calibri"/>
                          <a:ea typeface="Calibri"/>
                          <a:cs typeface="Calibri"/>
                          <a:sym typeface="Calibri"/>
                        </a:rPr>
                        <a:t>: How does inequity play out and How is the intervention responding to inequality</a:t>
                      </a:r>
                      <a:endParaRPr sz="2400" dirty="0"/>
                    </a:p>
                  </a:txBody>
                  <a:tcPr marL="91425" marR="91425" marT="91425" marB="91425">
                    <a:solidFill>
                      <a:schemeClr val="accent6">
                        <a:lumMod val="60000"/>
                        <a:lumOff val="40000"/>
                      </a:schemeClr>
                    </a:solidFill>
                  </a:tcPr>
                </a:tc>
                <a:extLst>
                  <a:ext uri="{0D108BD9-81ED-4DB2-BD59-A6C34878D82A}">
                    <a16:rowId xmlns:a16="http://schemas.microsoft.com/office/drawing/2014/main" val="10001"/>
                  </a:ext>
                </a:extLst>
              </a:tr>
              <a:tr h="922641">
                <a:tc>
                  <a:txBody>
                    <a:bodyPr/>
                    <a:lstStyle/>
                    <a:p>
                      <a:pPr marL="0" lvl="0" indent="0" algn="l" rtl="0">
                        <a:spcBef>
                          <a:spcPts val="0"/>
                        </a:spcBef>
                        <a:spcAft>
                          <a:spcPts val="0"/>
                        </a:spcAft>
                        <a:buNone/>
                      </a:pPr>
                      <a:r>
                        <a:rPr lang="en-ZA" sz="2400" b="1" dirty="0"/>
                        <a:t>Dimension 3</a:t>
                      </a:r>
                      <a:endParaRPr sz="2400" b="1" dirty="0"/>
                    </a:p>
                  </a:txBody>
                  <a:tcPr marL="91425" marR="91425" marT="91425" marB="91425">
                    <a:solidFill>
                      <a:schemeClr val="accent6">
                        <a:lumMod val="20000"/>
                        <a:lumOff val="80000"/>
                      </a:schemeClr>
                    </a:solidFill>
                  </a:tcPr>
                </a:tc>
                <a:tc>
                  <a:txBody>
                    <a:bodyPr/>
                    <a:lstStyle/>
                    <a:p>
                      <a:pPr marL="0" lvl="0" indent="0" algn="l" rtl="0">
                        <a:spcBef>
                          <a:spcPts val="0"/>
                        </a:spcBef>
                        <a:spcAft>
                          <a:spcPts val="0"/>
                        </a:spcAft>
                        <a:buClr>
                          <a:schemeClr val="dk1"/>
                        </a:buClr>
                        <a:buSzPts val="1800"/>
                        <a:buNone/>
                      </a:pPr>
                      <a:r>
                        <a:rPr lang="en-ZA" sz="2400" b="1" dirty="0">
                          <a:solidFill>
                            <a:schemeClr val="dk1"/>
                          </a:solidFill>
                          <a:latin typeface="Calibri"/>
                          <a:ea typeface="Calibri"/>
                          <a:cs typeface="Calibri"/>
                          <a:sym typeface="Calibri"/>
                        </a:rPr>
                        <a:t>Spatial</a:t>
                      </a:r>
                      <a:r>
                        <a:rPr lang="en-ZA" sz="2400" dirty="0">
                          <a:solidFill>
                            <a:schemeClr val="dk1"/>
                          </a:solidFill>
                          <a:latin typeface="Calibri"/>
                          <a:ea typeface="Calibri"/>
                          <a:cs typeface="Calibri"/>
                          <a:sym typeface="Calibri"/>
                        </a:rPr>
                        <a:t>: Where do key inequities persist and what are the geographical and spatial factors affecting equity</a:t>
                      </a:r>
                      <a:endParaRPr sz="2400"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2"/>
                  </a:ext>
                </a:extLst>
              </a:tr>
              <a:tr h="1645891">
                <a:tc>
                  <a:txBody>
                    <a:bodyPr/>
                    <a:lstStyle/>
                    <a:p>
                      <a:pPr marL="0" lvl="0" indent="0" algn="l" rtl="0">
                        <a:spcBef>
                          <a:spcPts val="0"/>
                        </a:spcBef>
                        <a:spcAft>
                          <a:spcPts val="0"/>
                        </a:spcAft>
                        <a:buNone/>
                      </a:pPr>
                      <a:r>
                        <a:rPr lang="en-ZA" sz="2400" b="1" dirty="0"/>
                        <a:t>Dimension 4</a:t>
                      </a:r>
                      <a:endParaRPr sz="2400" b="1" dirty="0"/>
                    </a:p>
                  </a:txBody>
                  <a:tcPr marL="91425" marR="91425" marT="91425" marB="91425">
                    <a:solidFill>
                      <a:schemeClr val="accent6">
                        <a:lumMod val="60000"/>
                        <a:lumOff val="40000"/>
                      </a:schemeClr>
                    </a:solidFill>
                  </a:tcPr>
                </a:tc>
                <a:tc>
                  <a:txBody>
                    <a:bodyPr/>
                    <a:lstStyle/>
                    <a:p>
                      <a:pPr marL="0" lvl="0" indent="0" algn="l" rtl="0">
                        <a:spcBef>
                          <a:spcPts val="0"/>
                        </a:spcBef>
                        <a:spcAft>
                          <a:spcPts val="0"/>
                        </a:spcAft>
                        <a:buClr>
                          <a:schemeClr val="dk1"/>
                        </a:buClr>
                        <a:buSzPts val="1800"/>
                        <a:buNone/>
                      </a:pPr>
                      <a:r>
                        <a:rPr lang="en-ZA" sz="2400" b="1" dirty="0">
                          <a:solidFill>
                            <a:schemeClr val="dk1"/>
                          </a:solidFill>
                          <a:latin typeface="Calibri"/>
                          <a:ea typeface="Calibri"/>
                          <a:cs typeface="Calibri"/>
                          <a:sym typeface="Calibri"/>
                        </a:rPr>
                        <a:t>Content and intention</a:t>
                      </a:r>
                      <a:r>
                        <a:rPr lang="en-ZA" sz="2400" dirty="0">
                          <a:solidFill>
                            <a:schemeClr val="dk1"/>
                          </a:solidFill>
                          <a:latin typeface="Calibri"/>
                          <a:ea typeface="Calibri"/>
                          <a:cs typeface="Calibri"/>
                          <a:sym typeface="Calibri"/>
                        </a:rPr>
                        <a:t>: What is the transformative change potential of the intervention? To what extent are interventions designed to contribute to the progressive change for a more equitable South Africa</a:t>
                      </a:r>
                      <a:endParaRPr sz="2400" dirty="0"/>
                    </a:p>
                  </a:txBody>
                  <a:tcPr marL="91425" marR="91425" marT="91425" marB="91425">
                    <a:solidFill>
                      <a:schemeClr val="accent6">
                        <a:lumMod val="60000"/>
                        <a:lumOff val="40000"/>
                      </a:schemeClr>
                    </a:solidFill>
                  </a:tcPr>
                </a:tc>
                <a:extLst>
                  <a:ext uri="{0D108BD9-81ED-4DB2-BD59-A6C34878D82A}">
                    <a16:rowId xmlns:a16="http://schemas.microsoft.com/office/drawing/2014/main" val="10003"/>
                  </a:ext>
                </a:extLst>
              </a:tr>
              <a:tr h="914371">
                <a:tc>
                  <a:txBody>
                    <a:bodyPr/>
                    <a:lstStyle/>
                    <a:p>
                      <a:pPr marL="0" lvl="0" indent="0" algn="l" rtl="0">
                        <a:spcBef>
                          <a:spcPts val="0"/>
                        </a:spcBef>
                        <a:spcAft>
                          <a:spcPts val="0"/>
                        </a:spcAft>
                        <a:buNone/>
                      </a:pPr>
                      <a:r>
                        <a:rPr lang="en-ZA" sz="2400" b="1" dirty="0"/>
                        <a:t>Dimension 5</a:t>
                      </a:r>
                      <a:endParaRPr sz="2400" b="1" dirty="0"/>
                    </a:p>
                  </a:txBody>
                  <a:tcPr marL="91425" marR="91425" marT="91425" marB="914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Tx/>
                        <a:buNone/>
                        <a:tabLst/>
                        <a:defRPr/>
                      </a:pPr>
                      <a:r>
                        <a:rPr lang="en-ZA" sz="2400" b="1" dirty="0">
                          <a:solidFill>
                            <a:schemeClr val="dk1"/>
                          </a:solidFill>
                          <a:latin typeface="Calibri"/>
                          <a:ea typeface="Calibri"/>
                          <a:cs typeface="Calibri"/>
                          <a:sym typeface="Calibri"/>
                        </a:rPr>
                        <a:t>Temporal</a:t>
                      </a:r>
                      <a:r>
                        <a:rPr lang="en-ZA" sz="2400" dirty="0">
                          <a:solidFill>
                            <a:schemeClr val="dk1"/>
                          </a:solidFill>
                          <a:latin typeface="Calibri"/>
                          <a:ea typeface="Calibri"/>
                          <a:cs typeface="Calibri"/>
                          <a:sym typeface="Calibri"/>
                        </a:rPr>
                        <a:t>: </a:t>
                      </a:r>
                      <a:r>
                        <a:rPr lang="en-GB" sz="2400" b="0" u="none" kern="1200" dirty="0">
                          <a:solidFill>
                            <a:schemeClr val="tx1"/>
                          </a:solidFill>
                          <a:effectLst/>
                          <a:latin typeface="+mn-lt"/>
                          <a:ea typeface="+mn-ea"/>
                          <a:cs typeface="+mn-cs"/>
                        </a:rPr>
                        <a:t>When is the intervention/evaluation taking place? How has the equity issue changed over time? </a:t>
                      </a:r>
                      <a:endParaRPr sz="2400" b="0" u="none"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691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D102-CF61-17C1-40F1-AEFD83E53964}"/>
              </a:ext>
            </a:extLst>
          </p:cNvPr>
          <p:cNvSpPr>
            <a:spLocks noGrp="1"/>
          </p:cNvSpPr>
          <p:nvPr>
            <p:ph type="title"/>
          </p:nvPr>
        </p:nvSpPr>
        <p:spPr>
          <a:xfrm>
            <a:off x="674915" y="152855"/>
            <a:ext cx="10515600" cy="942680"/>
          </a:xfrm>
        </p:spPr>
        <p:txBody>
          <a:bodyPr/>
          <a:lstStyle/>
          <a:p>
            <a:r>
              <a:rPr lang="en-ZA" dirty="0"/>
              <a:t>Equity Principles</a:t>
            </a:r>
          </a:p>
        </p:txBody>
      </p:sp>
      <p:graphicFrame>
        <p:nvGraphicFramePr>
          <p:cNvPr id="4" name="Google Shape;139;g12d24543dc0_0_12">
            <a:extLst>
              <a:ext uri="{FF2B5EF4-FFF2-40B4-BE49-F238E27FC236}">
                <a16:creationId xmlns:a16="http://schemas.microsoft.com/office/drawing/2014/main" id="{E079320E-DCB9-C1C7-DDA0-B6A6C5DE0FC8}"/>
              </a:ext>
            </a:extLst>
          </p:cNvPr>
          <p:cNvGraphicFramePr/>
          <p:nvPr>
            <p:extLst>
              <p:ext uri="{D42A27DB-BD31-4B8C-83A1-F6EECF244321}">
                <p14:modId xmlns:p14="http://schemas.microsoft.com/office/powerpoint/2010/main" val="1836728362"/>
              </p:ext>
            </p:extLst>
          </p:nvPr>
        </p:nvGraphicFramePr>
        <p:xfrm>
          <a:off x="228600" y="914090"/>
          <a:ext cx="11734800" cy="5791055"/>
        </p:xfrm>
        <a:graphic>
          <a:graphicData uri="http://schemas.openxmlformats.org/drawingml/2006/table">
            <a:tbl>
              <a:tblPr>
                <a:noFill/>
              </a:tblPr>
              <a:tblGrid>
                <a:gridCol w="3096985">
                  <a:extLst>
                    <a:ext uri="{9D8B030D-6E8A-4147-A177-3AD203B41FA5}">
                      <a16:colId xmlns:a16="http://schemas.microsoft.com/office/drawing/2014/main" val="20000"/>
                    </a:ext>
                  </a:extLst>
                </a:gridCol>
                <a:gridCol w="8637815">
                  <a:extLst>
                    <a:ext uri="{9D8B030D-6E8A-4147-A177-3AD203B41FA5}">
                      <a16:colId xmlns:a16="http://schemas.microsoft.com/office/drawing/2014/main" val="20001"/>
                    </a:ext>
                  </a:extLst>
                </a:gridCol>
              </a:tblGrid>
              <a:tr h="792451">
                <a:tc>
                  <a:txBody>
                    <a:bodyPr/>
                    <a:lstStyle/>
                    <a:p>
                      <a:pPr marL="0" lvl="0" indent="0" algn="l" rtl="0">
                        <a:spcBef>
                          <a:spcPts val="0"/>
                        </a:spcBef>
                        <a:spcAft>
                          <a:spcPts val="0"/>
                        </a:spcAft>
                        <a:buNone/>
                      </a:pPr>
                      <a:r>
                        <a:rPr lang="en-ZA" sz="2000" b="1" dirty="0">
                          <a:solidFill>
                            <a:schemeClr val="dk1"/>
                          </a:solidFill>
                        </a:rPr>
                        <a:t>Equality, justice + respect for human dignity</a:t>
                      </a:r>
                      <a:endParaRPr sz="2000" b="1" dirty="0"/>
                    </a:p>
                  </a:txBody>
                  <a:tcPr marL="91425" marR="91425" marT="91425" marB="91425">
                    <a:solidFill>
                      <a:schemeClr val="accent6">
                        <a:lumMod val="20000"/>
                        <a:lumOff val="80000"/>
                      </a:schemeClr>
                    </a:solidFill>
                  </a:tcPr>
                </a:tc>
                <a:tc>
                  <a:txBody>
                    <a:bodyPr/>
                    <a:lstStyle/>
                    <a:p>
                      <a:pPr marL="0" lvl="0" indent="0" algn="l" rtl="0">
                        <a:spcBef>
                          <a:spcPts val="0"/>
                        </a:spcBef>
                        <a:spcAft>
                          <a:spcPts val="0"/>
                        </a:spcAft>
                        <a:buNone/>
                      </a:pPr>
                      <a:r>
                        <a:rPr lang="en-GB" sz="2000" b="0" i="0" u="none" strike="noStrike" cap="none" dirty="0">
                          <a:solidFill>
                            <a:srgbClr val="000000"/>
                          </a:solidFill>
                          <a:effectLst/>
                          <a:latin typeface="+mn-lt"/>
                          <a:ea typeface="Arial"/>
                          <a:cs typeface="Arial"/>
                          <a:sym typeface="Arial"/>
                        </a:rPr>
                        <a:t>How does the </a:t>
                      </a:r>
                      <a:r>
                        <a:rPr lang="en-GB" sz="2000" b="1" i="1" u="none" strike="noStrike" cap="none" dirty="0">
                          <a:solidFill>
                            <a:srgbClr val="000000"/>
                          </a:solidFill>
                          <a:effectLst/>
                          <a:latin typeface="+mn-lt"/>
                          <a:ea typeface="Arial"/>
                          <a:cs typeface="Arial"/>
                          <a:sym typeface="Arial"/>
                        </a:rPr>
                        <a:t>intervention or the evaluation process itself promote equality </a:t>
                      </a:r>
                      <a:r>
                        <a:rPr lang="en-GB" sz="2000" b="0" i="0" u="none" strike="noStrike" cap="none" dirty="0">
                          <a:solidFill>
                            <a:srgbClr val="000000"/>
                          </a:solidFill>
                          <a:effectLst/>
                          <a:latin typeface="+mn-lt"/>
                          <a:ea typeface="Arial"/>
                          <a:cs typeface="Arial"/>
                          <a:sym typeface="Arial"/>
                        </a:rPr>
                        <a:t>and human dignity? Does intervention and evaluation promote justice?</a:t>
                      </a:r>
                      <a:endParaRPr sz="2000" dirty="0">
                        <a:latin typeface="+mn-lt"/>
                      </a:endParaRPr>
                    </a:p>
                  </a:txBody>
                  <a:tcPr marL="91425" marR="91425" marT="91425" marB="91425">
                    <a:solidFill>
                      <a:schemeClr val="accent6">
                        <a:lumMod val="20000"/>
                        <a:lumOff val="80000"/>
                      </a:schemeClr>
                    </a:solidFill>
                  </a:tcPr>
                </a:tc>
                <a:extLst>
                  <a:ext uri="{0D108BD9-81ED-4DB2-BD59-A6C34878D82A}">
                    <a16:rowId xmlns:a16="http://schemas.microsoft.com/office/drawing/2014/main" val="10000"/>
                  </a:ext>
                </a:extLst>
              </a:tr>
              <a:tr h="792451">
                <a:tc>
                  <a:txBody>
                    <a:bodyPr/>
                    <a:lstStyle/>
                    <a:p>
                      <a:pPr marL="0" lvl="0" indent="0" algn="l" rtl="0">
                        <a:spcBef>
                          <a:spcPts val="0"/>
                        </a:spcBef>
                        <a:spcAft>
                          <a:spcPts val="0"/>
                        </a:spcAft>
                        <a:buNone/>
                      </a:pPr>
                      <a:r>
                        <a:rPr lang="en-ZA" sz="2000" b="1" dirty="0"/>
                        <a:t>Awareness of power and voice</a:t>
                      </a:r>
                      <a:endParaRPr sz="2000" b="1" dirty="0"/>
                    </a:p>
                  </a:txBody>
                  <a:tcPr marL="91425" marR="91425" marT="91425" marB="91425">
                    <a:solidFill>
                      <a:schemeClr val="accent6">
                        <a:lumMod val="60000"/>
                        <a:lumOff val="40000"/>
                      </a:schemeClr>
                    </a:solidFill>
                  </a:tcPr>
                </a:tc>
                <a:tc>
                  <a:txBody>
                    <a:bodyPr/>
                    <a:lstStyle/>
                    <a:p>
                      <a:r>
                        <a:rPr lang="en-GB" sz="2000" kern="1200" dirty="0">
                          <a:solidFill>
                            <a:schemeClr val="tx1"/>
                          </a:solidFill>
                          <a:effectLst/>
                          <a:latin typeface="+mn-lt"/>
                          <a:ea typeface="+mn-ea"/>
                          <a:cs typeface="+mn-cs"/>
                        </a:rPr>
                        <a:t>Evaluators, commissioners, and funders must be prepared to explicitly search for </a:t>
                      </a:r>
                      <a:r>
                        <a:rPr lang="en-GB" sz="2000" b="1" i="1" kern="1200" dirty="0">
                          <a:solidFill>
                            <a:schemeClr val="tx1"/>
                          </a:solidFill>
                          <a:effectLst/>
                          <a:latin typeface="+mn-lt"/>
                          <a:ea typeface="+mn-ea"/>
                          <a:cs typeface="+mn-cs"/>
                        </a:rPr>
                        <a:t>how power manifests </a:t>
                      </a:r>
                      <a:r>
                        <a:rPr lang="en-GB" sz="2000" kern="1200" dirty="0">
                          <a:solidFill>
                            <a:schemeClr val="tx1"/>
                          </a:solidFill>
                          <a:effectLst/>
                          <a:latin typeface="+mn-lt"/>
                          <a:ea typeface="+mn-ea"/>
                          <a:cs typeface="+mn-cs"/>
                        </a:rPr>
                        <a:t>in the intervention and influences the evaluation process.</a:t>
                      </a:r>
                      <a:endParaRPr sz="2000" dirty="0"/>
                    </a:p>
                  </a:txBody>
                  <a:tcPr marL="91425" marR="91425" marT="91425" marB="91425">
                    <a:solidFill>
                      <a:schemeClr val="accent6">
                        <a:lumMod val="60000"/>
                        <a:lumOff val="40000"/>
                      </a:schemeClr>
                    </a:solidFill>
                  </a:tcPr>
                </a:tc>
                <a:extLst>
                  <a:ext uri="{0D108BD9-81ED-4DB2-BD59-A6C34878D82A}">
                    <a16:rowId xmlns:a16="http://schemas.microsoft.com/office/drawing/2014/main" val="10001"/>
                  </a:ext>
                </a:extLst>
              </a:tr>
              <a:tr h="1402051">
                <a:tc>
                  <a:txBody>
                    <a:bodyPr/>
                    <a:lstStyle/>
                    <a:p>
                      <a:pPr marL="0" lvl="0" indent="0" algn="l" rtl="0">
                        <a:spcBef>
                          <a:spcPts val="0"/>
                        </a:spcBef>
                        <a:spcAft>
                          <a:spcPts val="0"/>
                        </a:spcAft>
                        <a:buNone/>
                      </a:pPr>
                      <a:r>
                        <a:rPr lang="en-ZA" sz="2000" b="1" dirty="0"/>
                        <a:t>Ubuntu</a:t>
                      </a:r>
                      <a:endParaRPr sz="2000" b="1" dirty="0"/>
                    </a:p>
                  </a:txBody>
                  <a:tcPr marL="91425" marR="91425" marT="91425" marB="914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tx1"/>
                          </a:solidFill>
                          <a:effectLst/>
                          <a:latin typeface="+mn-lt"/>
                          <a:ea typeface="+mn-ea"/>
                          <a:cs typeface="+mn-cs"/>
                        </a:rPr>
                        <a:t>Evaluators and commissioners of evaluation are urged to consider the </a:t>
                      </a:r>
                      <a:r>
                        <a:rPr lang="en-GB" sz="2000" b="1" i="1" kern="1200" dirty="0">
                          <a:solidFill>
                            <a:schemeClr val="tx1"/>
                          </a:solidFill>
                          <a:effectLst/>
                          <a:latin typeface="+mn-lt"/>
                          <a:ea typeface="+mn-ea"/>
                          <a:cs typeface="+mn-cs"/>
                        </a:rPr>
                        <a:t>multiple and interconnected ways of knowing and ways of being</a:t>
                      </a:r>
                      <a:r>
                        <a:rPr lang="en-GB" sz="2000" kern="1200" dirty="0">
                          <a:solidFill>
                            <a:schemeClr val="tx1"/>
                          </a:solidFill>
                          <a:effectLst/>
                          <a:latin typeface="+mn-lt"/>
                          <a:ea typeface="+mn-ea"/>
                          <a:cs typeface="+mn-cs"/>
                        </a:rPr>
                        <a:t> that will influence how an intervention is experienced and how values are determined and to ensure that benefits accrue equitably  </a:t>
                      </a:r>
                      <a:endParaRPr lang="en-ZA" sz="2000" kern="1200" dirty="0">
                        <a:solidFill>
                          <a:schemeClr val="tx1"/>
                        </a:solidFill>
                        <a:effectLst/>
                        <a:latin typeface="+mn-lt"/>
                        <a:ea typeface="+mn-ea"/>
                        <a:cs typeface="+mn-cs"/>
                      </a:endParaRPr>
                    </a:p>
                  </a:txBody>
                  <a:tcPr marL="91425" marR="91425" marT="91425" marB="91425">
                    <a:solidFill>
                      <a:schemeClr val="accent6">
                        <a:lumMod val="20000"/>
                        <a:lumOff val="80000"/>
                      </a:schemeClr>
                    </a:solidFill>
                  </a:tcPr>
                </a:tc>
                <a:extLst>
                  <a:ext uri="{0D108BD9-81ED-4DB2-BD59-A6C34878D82A}">
                    <a16:rowId xmlns:a16="http://schemas.microsoft.com/office/drawing/2014/main" val="10002"/>
                  </a:ext>
                </a:extLst>
              </a:tr>
              <a:tr h="1402051">
                <a:tc>
                  <a:txBody>
                    <a:bodyPr/>
                    <a:lstStyle/>
                    <a:p>
                      <a:pPr marL="0" lvl="0" indent="0" algn="l" rtl="0">
                        <a:spcBef>
                          <a:spcPts val="0"/>
                        </a:spcBef>
                        <a:spcAft>
                          <a:spcPts val="0"/>
                        </a:spcAft>
                        <a:buNone/>
                      </a:pPr>
                      <a:r>
                        <a:rPr lang="en-ZA" sz="2000" b="1" dirty="0"/>
                        <a:t>Inclusivity</a:t>
                      </a:r>
                      <a:endParaRPr sz="2000" b="1" dirty="0"/>
                    </a:p>
                  </a:txBody>
                  <a:tcPr marL="91425" marR="91425" marT="91425" marB="91425">
                    <a:solidFill>
                      <a:schemeClr val="accent6">
                        <a:lumMod val="60000"/>
                        <a:lumOff val="40000"/>
                      </a:schemeClr>
                    </a:solidFill>
                  </a:tcPr>
                </a:tc>
                <a:tc>
                  <a:txBody>
                    <a:bodyPr/>
                    <a:lstStyle/>
                    <a:p>
                      <a:r>
                        <a:rPr lang="en-GB" sz="2000" kern="1200" dirty="0">
                          <a:solidFill>
                            <a:schemeClr val="tx1"/>
                          </a:solidFill>
                          <a:effectLst/>
                          <a:latin typeface="+mn-lt"/>
                          <a:ea typeface="+mn-ea"/>
                          <a:cs typeface="+mn-cs"/>
                        </a:rPr>
                        <a:t>Inclusivity reflects </a:t>
                      </a:r>
                      <a:r>
                        <a:rPr lang="en-GB" sz="2000" b="1" kern="1200" dirty="0">
                          <a:solidFill>
                            <a:schemeClr val="tx1"/>
                          </a:solidFill>
                          <a:effectLst/>
                          <a:latin typeface="+mn-lt"/>
                          <a:ea typeface="+mn-ea"/>
                          <a:cs typeface="+mn-cs"/>
                        </a:rPr>
                        <a:t>the </a:t>
                      </a:r>
                      <a:r>
                        <a:rPr lang="en-GB" sz="2000" b="1" i="1" kern="1200" dirty="0">
                          <a:solidFill>
                            <a:schemeClr val="tx1"/>
                          </a:solidFill>
                          <a:effectLst/>
                          <a:latin typeface="+mn-lt"/>
                          <a:ea typeface="+mn-ea"/>
                          <a:cs typeface="+mn-cs"/>
                        </a:rPr>
                        <a:t>intentional inclusion of the multiple identities and geographies</a:t>
                      </a:r>
                      <a:r>
                        <a:rPr lang="en-GB" sz="2000" b="1" kern="1200" dirty="0">
                          <a:solidFill>
                            <a:schemeClr val="tx1"/>
                          </a:solidFill>
                          <a:effectLst/>
                          <a:latin typeface="+mn-lt"/>
                          <a:ea typeface="+mn-ea"/>
                          <a:cs typeface="+mn-cs"/>
                        </a:rPr>
                        <a:t> </a:t>
                      </a:r>
                      <a:r>
                        <a:rPr lang="en-GB" sz="2000" kern="1200" dirty="0">
                          <a:solidFill>
                            <a:schemeClr val="tx1"/>
                          </a:solidFill>
                          <a:effectLst/>
                          <a:latin typeface="+mn-lt"/>
                          <a:ea typeface="+mn-ea"/>
                          <a:cs typeface="+mn-cs"/>
                        </a:rPr>
                        <a:t>that are affected (directly or indirectly) by a given intervention and ensure adequate representation of these identities and geographies in different phases of the evaluation including preparation, implementation, and follow-up </a:t>
                      </a:r>
                      <a:endParaRPr lang="en-ZA" sz="2000" kern="1200" dirty="0">
                        <a:solidFill>
                          <a:schemeClr val="tx1"/>
                        </a:solidFill>
                        <a:effectLst/>
                        <a:latin typeface="+mn-lt"/>
                        <a:ea typeface="+mn-ea"/>
                        <a:cs typeface="+mn-cs"/>
                      </a:endParaRPr>
                    </a:p>
                  </a:txBody>
                  <a:tcPr marL="91425" marR="91425" marT="91425" marB="91425">
                    <a:solidFill>
                      <a:schemeClr val="accent6">
                        <a:lumMod val="60000"/>
                        <a:lumOff val="40000"/>
                      </a:schemeClr>
                    </a:solidFill>
                  </a:tcPr>
                </a:tc>
                <a:extLst>
                  <a:ext uri="{0D108BD9-81ED-4DB2-BD59-A6C34878D82A}">
                    <a16:rowId xmlns:a16="http://schemas.microsoft.com/office/drawing/2014/main" val="10003"/>
                  </a:ext>
                </a:extLst>
              </a:tr>
              <a:tr h="1402051">
                <a:tc>
                  <a:txBody>
                    <a:bodyPr/>
                    <a:lstStyle/>
                    <a:p>
                      <a:pPr marL="0" lvl="0" indent="0" algn="l" rtl="0">
                        <a:spcBef>
                          <a:spcPts val="0"/>
                        </a:spcBef>
                        <a:spcAft>
                          <a:spcPts val="0"/>
                        </a:spcAft>
                        <a:buNone/>
                      </a:pPr>
                      <a:r>
                        <a:rPr lang="en-ZA" sz="2000" b="1" dirty="0"/>
                        <a:t>Systems thinking</a:t>
                      </a:r>
                      <a:endParaRPr sz="2000" b="1" dirty="0"/>
                    </a:p>
                  </a:txBody>
                  <a:tcPr marL="91425" marR="91425" marT="91425" marB="91425">
                    <a:solidFill>
                      <a:schemeClr val="accent6">
                        <a:lumMod val="20000"/>
                        <a:lumOff val="80000"/>
                      </a:schemeClr>
                    </a:solidFill>
                  </a:tcPr>
                </a:tc>
                <a:tc>
                  <a:txBody>
                    <a:bodyPr/>
                    <a:lstStyle/>
                    <a:p>
                      <a:pPr marL="0" lvl="0" indent="0" algn="l" rtl="0">
                        <a:spcBef>
                          <a:spcPts val="0"/>
                        </a:spcBef>
                        <a:spcAft>
                          <a:spcPts val="0"/>
                        </a:spcAft>
                        <a:buNone/>
                      </a:pPr>
                      <a:r>
                        <a:rPr lang="en-GB" sz="2000" kern="1200" dirty="0">
                          <a:solidFill>
                            <a:schemeClr val="tx1"/>
                          </a:solidFill>
                          <a:effectLst/>
                          <a:latin typeface="+mn-lt"/>
                          <a:ea typeface="+mn-ea"/>
                          <a:cs typeface="+mn-cs"/>
                        </a:rPr>
                        <a:t>Evaluation practice needs to incorporate </a:t>
                      </a:r>
                      <a:r>
                        <a:rPr lang="en-GB" sz="2000" b="1" i="1" kern="1200" dirty="0">
                          <a:solidFill>
                            <a:schemeClr val="tx1"/>
                          </a:solidFill>
                          <a:effectLst/>
                          <a:latin typeface="+mn-lt"/>
                          <a:ea typeface="+mn-ea"/>
                          <a:cs typeface="+mn-cs"/>
                        </a:rPr>
                        <a:t>analyses of interactions and inclusivity within systems</a:t>
                      </a:r>
                      <a:r>
                        <a:rPr lang="en-GB" sz="2000" kern="1200" dirty="0">
                          <a:solidFill>
                            <a:schemeClr val="tx1"/>
                          </a:solidFill>
                          <a:effectLst/>
                          <a:latin typeface="+mn-lt"/>
                          <a:ea typeface="+mn-ea"/>
                          <a:cs typeface="+mn-cs"/>
                        </a:rPr>
                        <a:t>. This can be achieved by mapping and understanding the components of sub-systems of interest and understanding their needed contributions within the overall system</a:t>
                      </a:r>
                      <a:endParaRPr sz="2000"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47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4888-F2C8-8166-0010-50DBF53FD246}"/>
              </a:ext>
            </a:extLst>
          </p:cNvPr>
          <p:cNvSpPr>
            <a:spLocks noGrp="1"/>
          </p:cNvSpPr>
          <p:nvPr>
            <p:ph type="title"/>
          </p:nvPr>
        </p:nvSpPr>
        <p:spPr/>
        <p:txBody>
          <a:bodyPr/>
          <a:lstStyle/>
          <a:p>
            <a:r>
              <a:rPr lang="en-ZA" dirty="0"/>
              <a:t>Integrating Transformative Equity into TOR</a:t>
            </a:r>
          </a:p>
        </p:txBody>
      </p:sp>
      <p:graphicFrame>
        <p:nvGraphicFramePr>
          <p:cNvPr id="5" name="Content Placeholder 2">
            <a:extLst>
              <a:ext uri="{FF2B5EF4-FFF2-40B4-BE49-F238E27FC236}">
                <a16:creationId xmlns:a16="http://schemas.microsoft.com/office/drawing/2014/main" id="{6A1B5236-FAA5-1A4D-E6C5-69A9C3B4907B}"/>
              </a:ext>
            </a:extLst>
          </p:cNvPr>
          <p:cNvGraphicFramePr>
            <a:graphicFrameLocks noGrp="1"/>
          </p:cNvGraphicFramePr>
          <p:nvPr>
            <p:ph idx="1"/>
            <p:extLst>
              <p:ext uri="{D42A27DB-BD31-4B8C-83A1-F6EECF244321}">
                <p14:modId xmlns:p14="http://schemas.microsoft.com/office/powerpoint/2010/main" val="362984289"/>
              </p:ext>
            </p:extLst>
          </p:nvPr>
        </p:nvGraphicFramePr>
        <p:xfrm>
          <a:off x="469900" y="1524167"/>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94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4888-F2C8-8166-0010-50DBF53FD246}"/>
              </a:ext>
            </a:extLst>
          </p:cNvPr>
          <p:cNvSpPr>
            <a:spLocks noGrp="1"/>
          </p:cNvSpPr>
          <p:nvPr>
            <p:ph type="title"/>
          </p:nvPr>
        </p:nvSpPr>
        <p:spPr>
          <a:xfrm>
            <a:off x="326887" y="170192"/>
            <a:ext cx="10795000" cy="942680"/>
          </a:xfrm>
        </p:spPr>
        <p:txBody>
          <a:bodyPr>
            <a:normAutofit/>
          </a:bodyPr>
          <a:lstStyle/>
          <a:p>
            <a:r>
              <a:rPr lang="en-ZA"/>
              <a:t>Example </a:t>
            </a:r>
            <a:r>
              <a:rPr lang="en-ZA" dirty="0"/>
              <a:t>of Transformative Equity questions</a:t>
            </a:r>
          </a:p>
        </p:txBody>
      </p:sp>
      <p:graphicFrame>
        <p:nvGraphicFramePr>
          <p:cNvPr id="7" name="Table 6">
            <a:extLst>
              <a:ext uri="{FF2B5EF4-FFF2-40B4-BE49-F238E27FC236}">
                <a16:creationId xmlns:a16="http://schemas.microsoft.com/office/drawing/2014/main" id="{ECF33515-4E0A-1320-8C6C-4ED1933B7DAB}"/>
              </a:ext>
            </a:extLst>
          </p:cNvPr>
          <p:cNvGraphicFramePr>
            <a:graphicFrameLocks noGrp="1"/>
          </p:cNvGraphicFramePr>
          <p:nvPr>
            <p:extLst>
              <p:ext uri="{D42A27DB-BD31-4B8C-83A1-F6EECF244321}">
                <p14:modId xmlns:p14="http://schemas.microsoft.com/office/powerpoint/2010/main" val="4226507277"/>
              </p:ext>
            </p:extLst>
          </p:nvPr>
        </p:nvGraphicFramePr>
        <p:xfrm>
          <a:off x="326887" y="1112873"/>
          <a:ext cx="11217413" cy="4958080"/>
        </p:xfrm>
        <a:graphic>
          <a:graphicData uri="http://schemas.openxmlformats.org/drawingml/2006/table">
            <a:tbl>
              <a:tblPr bandRow="1">
                <a:tableStyleId>{5C22544A-7EE6-4342-B048-85BDC9FD1C3A}</a:tableStyleId>
              </a:tblPr>
              <a:tblGrid>
                <a:gridCol w="1463963">
                  <a:extLst>
                    <a:ext uri="{9D8B030D-6E8A-4147-A177-3AD203B41FA5}">
                      <a16:colId xmlns:a16="http://schemas.microsoft.com/office/drawing/2014/main" val="2219007457"/>
                    </a:ext>
                  </a:extLst>
                </a:gridCol>
                <a:gridCol w="2242309">
                  <a:extLst>
                    <a:ext uri="{9D8B030D-6E8A-4147-A177-3AD203B41FA5}">
                      <a16:colId xmlns:a16="http://schemas.microsoft.com/office/drawing/2014/main" val="3110657201"/>
                    </a:ext>
                  </a:extLst>
                </a:gridCol>
                <a:gridCol w="7511141">
                  <a:extLst>
                    <a:ext uri="{9D8B030D-6E8A-4147-A177-3AD203B41FA5}">
                      <a16:colId xmlns:a16="http://schemas.microsoft.com/office/drawing/2014/main" val="1977992815"/>
                    </a:ext>
                  </a:extLst>
                </a:gridCol>
              </a:tblGrid>
              <a:tr h="4958080">
                <a:tc>
                  <a:txBody>
                    <a:bodyPr/>
                    <a:lstStyle/>
                    <a:p>
                      <a:pPr algn="l"/>
                      <a:r>
                        <a:rPr lang="en-GB" sz="2100" dirty="0">
                          <a:effectLst/>
                          <a:latin typeface="+mn-lt"/>
                          <a:ea typeface="Arial" panose="020B0604020202020204" pitchFamily="34" charset="0"/>
                        </a:rPr>
                        <a:t>Formative/ implementation evaluation</a:t>
                      </a:r>
                      <a:endParaRPr lang="en-ZA" sz="2100" dirty="0">
                        <a:effectLst/>
                        <a:latin typeface="+mn-lt"/>
                        <a:ea typeface="Arial" panose="020B0604020202020204" pitchFamily="34" charset="0"/>
                      </a:endParaRPr>
                    </a:p>
                  </a:txBody>
                  <a:tcPr marL="37829" marR="37829" marT="0" marB="0"/>
                </a:tc>
                <a:tc>
                  <a:txBody>
                    <a:bodyPr/>
                    <a:lstStyle/>
                    <a:p>
                      <a:pPr algn="l"/>
                      <a:r>
                        <a:rPr lang="en-GB" sz="2100" dirty="0">
                          <a:effectLst/>
                          <a:latin typeface="+mn-lt"/>
                        </a:rPr>
                        <a:t>Is the intervention being implemented as specified, are the outcomes likely to be achieved and why, and is the intervention likely to result in changes in the equity dimensions?</a:t>
                      </a:r>
                      <a:endParaRPr lang="en-ZA" sz="2100" dirty="0">
                        <a:effectLst/>
                        <a:latin typeface="+mn-lt"/>
                        <a:ea typeface="Arial" panose="020B0604020202020204" pitchFamily="34" charset="0"/>
                      </a:endParaRPr>
                    </a:p>
                  </a:txBody>
                  <a:tcPr marL="37829" marR="37829" marT="0" marB="0">
                    <a:solidFill>
                      <a:schemeClr val="accent2">
                        <a:lumMod val="20000"/>
                        <a:lumOff val="80000"/>
                      </a:schemeClr>
                    </a:solidFill>
                  </a:tcPr>
                </a:tc>
                <a:tc>
                  <a:txBody>
                    <a:bodyPr/>
                    <a:lstStyle/>
                    <a:p>
                      <a:pPr marL="342900" indent="-342900" algn="l">
                        <a:spcAft>
                          <a:spcPts val="1200"/>
                        </a:spcAft>
                        <a:buFont typeface="Arial" panose="020B0604020202020204" pitchFamily="34" charset="0"/>
                        <a:buChar char="•"/>
                      </a:pPr>
                      <a:r>
                        <a:rPr lang="en-GB" sz="2100" dirty="0">
                          <a:effectLst/>
                          <a:latin typeface="+mn-lt"/>
                        </a:rPr>
                        <a:t>What has been the level of participation/collaboration between key stakeholders in the implementation of the programme? To what extent has the participation or collaboration between stakeholders demonstrated objectives of transformative equity/principles of inclusion, representativeness, and respect? (what) (effectiveness)</a:t>
                      </a:r>
                      <a:endParaRPr lang="en-ZA" sz="2100" dirty="0">
                        <a:effectLst/>
                        <a:latin typeface="+mn-lt"/>
                      </a:endParaRPr>
                    </a:p>
                    <a:p>
                      <a:pPr marL="342900" indent="-342900" algn="l">
                        <a:spcAft>
                          <a:spcPts val="1200"/>
                        </a:spcAft>
                        <a:buFont typeface="Arial" panose="020B0604020202020204" pitchFamily="34" charset="0"/>
                        <a:buChar char="•"/>
                      </a:pPr>
                      <a:r>
                        <a:rPr lang="en-GB" sz="2100" dirty="0">
                          <a:effectLst/>
                          <a:latin typeface="+mn-lt"/>
                        </a:rPr>
                        <a:t>What factors influence the way the programmes are implemented (how)? What power dynamics are at play (how)? (effectiveness)</a:t>
                      </a:r>
                      <a:endParaRPr lang="en-ZA" sz="2100" dirty="0">
                        <a:effectLst/>
                        <a:latin typeface="+mn-lt"/>
                      </a:endParaRPr>
                    </a:p>
                    <a:p>
                      <a:pPr marL="342900" indent="-342900" algn="l">
                        <a:spcAft>
                          <a:spcPts val="1200"/>
                        </a:spcAft>
                        <a:buFont typeface="Arial" panose="020B0604020202020204" pitchFamily="34" charset="0"/>
                        <a:buChar char="•"/>
                      </a:pPr>
                      <a:r>
                        <a:rPr lang="en-GB" sz="2100" u="none" dirty="0">
                          <a:effectLst/>
                          <a:latin typeface="+mn-lt"/>
                        </a:rPr>
                        <a:t>How is the context/situation changing for beneficiaries/stakeholders over the period of the implementation? What influence does shift in context/policy/discourse have on the intervention’s likely success? (when)</a:t>
                      </a:r>
                      <a:endParaRPr lang="en-ZA" sz="2100" u="none" dirty="0">
                        <a:effectLst/>
                        <a:latin typeface="+mn-lt"/>
                        <a:ea typeface="Arial" panose="020B0604020202020204" pitchFamily="34" charset="0"/>
                      </a:endParaRPr>
                    </a:p>
                  </a:txBody>
                  <a:tcPr marL="37829" marR="37829" marT="0" marB="0"/>
                </a:tc>
                <a:extLst>
                  <a:ext uri="{0D108BD9-81ED-4DB2-BD59-A6C34878D82A}">
                    <a16:rowId xmlns:a16="http://schemas.microsoft.com/office/drawing/2014/main" val="3394202849"/>
                  </a:ext>
                </a:extLst>
              </a:tr>
            </a:tbl>
          </a:graphicData>
        </a:graphic>
      </p:graphicFrame>
    </p:spTree>
    <p:extLst>
      <p:ext uri="{BB962C8B-B14F-4D97-AF65-F5344CB8AC3E}">
        <p14:creationId xmlns:p14="http://schemas.microsoft.com/office/powerpoint/2010/main" val="248750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896-88C2-D55E-DE9D-2A6A6207DCFC}"/>
              </a:ext>
            </a:extLst>
          </p:cNvPr>
          <p:cNvSpPr>
            <a:spLocks noGrp="1"/>
          </p:cNvSpPr>
          <p:nvPr>
            <p:ph type="title"/>
          </p:nvPr>
        </p:nvSpPr>
        <p:spPr/>
        <p:txBody>
          <a:bodyPr/>
          <a:lstStyle/>
          <a:p>
            <a:r>
              <a:rPr lang="en-ZA" dirty="0"/>
              <a:t>DPME’s considerations for use</a:t>
            </a:r>
          </a:p>
        </p:txBody>
      </p:sp>
      <p:sp>
        <p:nvSpPr>
          <p:cNvPr id="3" name="Content Placeholder 2">
            <a:extLst>
              <a:ext uri="{FF2B5EF4-FFF2-40B4-BE49-F238E27FC236}">
                <a16:creationId xmlns:a16="http://schemas.microsoft.com/office/drawing/2014/main" id="{3E4CC8F9-B40E-161E-9B5B-95D2537929C2}"/>
              </a:ext>
            </a:extLst>
          </p:cNvPr>
          <p:cNvSpPr>
            <a:spLocks noGrp="1"/>
          </p:cNvSpPr>
          <p:nvPr>
            <p:ph idx="1"/>
          </p:nvPr>
        </p:nvSpPr>
        <p:spPr>
          <a:xfrm>
            <a:off x="838200" y="1158950"/>
            <a:ext cx="10515600" cy="5018015"/>
          </a:xfrm>
        </p:spPr>
        <p:txBody>
          <a:bodyPr>
            <a:normAutofit/>
          </a:bodyPr>
          <a:lstStyle/>
          <a:p>
            <a:pPr lvl="0">
              <a:buFont typeface="Wingdings" panose="05000000000000000000" pitchFamily="2" charset="2"/>
              <a:buChar char="v"/>
            </a:pPr>
            <a:r>
              <a:rPr lang="en-GB" dirty="0">
                <a:solidFill>
                  <a:prstClr val="black"/>
                </a:solidFill>
              </a:rPr>
              <a:t>DPME will ensure inclusion of transformative equity in the:</a:t>
            </a:r>
          </a:p>
          <a:p>
            <a:r>
              <a:rPr lang="en-GB" dirty="0">
                <a:solidFill>
                  <a:prstClr val="black"/>
                </a:solidFill>
              </a:rPr>
              <a:t>National Evaluation Policy Framework</a:t>
            </a:r>
          </a:p>
          <a:p>
            <a:pPr lvl="1"/>
            <a:r>
              <a:rPr lang="en-GB" dirty="0">
                <a:solidFill>
                  <a:prstClr val="black"/>
                </a:solidFill>
              </a:rPr>
              <a:t>Generic criteria for prioritising evaluations</a:t>
            </a:r>
          </a:p>
          <a:p>
            <a:r>
              <a:rPr lang="en-GB" dirty="0">
                <a:solidFill>
                  <a:prstClr val="black"/>
                </a:solidFill>
              </a:rPr>
              <a:t>Capacity development courses, tools and strategy</a:t>
            </a:r>
          </a:p>
          <a:p>
            <a:r>
              <a:rPr lang="en-GB" dirty="0">
                <a:solidFill>
                  <a:prstClr val="black"/>
                </a:solidFill>
              </a:rPr>
              <a:t>Different types of evaluations</a:t>
            </a:r>
          </a:p>
          <a:p>
            <a:pPr>
              <a:buFont typeface="Wingdings" panose="05000000000000000000" pitchFamily="2" charset="2"/>
              <a:buChar char="v"/>
            </a:pPr>
            <a:r>
              <a:rPr lang="en-GB" dirty="0">
                <a:solidFill>
                  <a:prstClr val="black"/>
                </a:solidFill>
              </a:rPr>
              <a:t>DPME to support the adoption of and training on the “</a:t>
            </a:r>
            <a:r>
              <a:rPr lang="en-GB" i="1" dirty="0">
                <a:solidFill>
                  <a:prstClr val="black"/>
                </a:solidFill>
              </a:rPr>
              <a:t>Integrating a transformative equity criterion in evaluations for promoting transformative systematic change</a:t>
            </a:r>
            <a:r>
              <a:rPr lang="en-GB" dirty="0">
                <a:solidFill>
                  <a:prstClr val="black"/>
                </a:solidFill>
              </a:rPr>
              <a:t>” guideline</a:t>
            </a:r>
          </a:p>
          <a:p>
            <a:pPr>
              <a:buFont typeface="Wingdings" panose="05000000000000000000" pitchFamily="2" charset="2"/>
              <a:buChar char="v"/>
            </a:pPr>
            <a:r>
              <a:rPr lang="en-GB" dirty="0">
                <a:solidFill>
                  <a:prstClr val="black"/>
                </a:solidFill>
              </a:rPr>
              <a:t>DPME to ensure all evaluation documents meet the equity criteria in addition to the DAC criteria</a:t>
            </a:r>
          </a:p>
          <a:p>
            <a:pPr marL="0" indent="0">
              <a:buNone/>
            </a:pPr>
            <a:endParaRPr lang="en-GB" dirty="0">
              <a:solidFill>
                <a:prstClr val="black"/>
              </a:solidFill>
            </a:endParaRPr>
          </a:p>
          <a:p>
            <a:endParaRPr lang="en-ZA" dirty="0"/>
          </a:p>
        </p:txBody>
      </p:sp>
    </p:spTree>
    <p:extLst>
      <p:ext uri="{BB962C8B-B14F-4D97-AF65-F5344CB8AC3E}">
        <p14:creationId xmlns:p14="http://schemas.microsoft.com/office/powerpoint/2010/main" val="182450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5DC9-05EF-4B86-D456-0C6147C75C5E}"/>
              </a:ext>
            </a:extLst>
          </p:cNvPr>
          <p:cNvSpPr>
            <a:spLocks noGrp="1"/>
          </p:cNvSpPr>
          <p:nvPr>
            <p:ph type="title"/>
          </p:nvPr>
        </p:nvSpPr>
        <p:spPr/>
        <p:txBody>
          <a:bodyPr/>
          <a:lstStyle/>
          <a:p>
            <a:r>
              <a:rPr lang="en-ZA" dirty="0"/>
              <a:t>Current Status and Next Steps</a:t>
            </a:r>
          </a:p>
        </p:txBody>
      </p:sp>
      <p:sp>
        <p:nvSpPr>
          <p:cNvPr id="3" name="Content Placeholder 2">
            <a:extLst>
              <a:ext uri="{FF2B5EF4-FFF2-40B4-BE49-F238E27FC236}">
                <a16:creationId xmlns:a16="http://schemas.microsoft.com/office/drawing/2014/main" id="{E9259E81-C051-5689-F383-A73D2712FCC3}"/>
              </a:ext>
            </a:extLst>
          </p:cNvPr>
          <p:cNvSpPr>
            <a:spLocks noGrp="1"/>
          </p:cNvSpPr>
          <p:nvPr>
            <p:ph idx="1"/>
          </p:nvPr>
        </p:nvSpPr>
        <p:spPr>
          <a:xfrm>
            <a:off x="838200" y="1307807"/>
            <a:ext cx="10515600" cy="4869157"/>
          </a:xfrm>
        </p:spPr>
        <p:txBody>
          <a:bodyPr>
            <a:normAutofit lnSpcReduction="10000"/>
          </a:bodyPr>
          <a:lstStyle/>
          <a:p>
            <a:r>
              <a:rPr lang="en-GB" b="1" dirty="0">
                <a:solidFill>
                  <a:schemeClr val="accent2">
                    <a:lumMod val="50000"/>
                  </a:schemeClr>
                </a:solidFill>
              </a:rPr>
              <a:t>Draft guidelines</a:t>
            </a:r>
            <a:r>
              <a:rPr lang="en-GB" dirty="0">
                <a:solidFill>
                  <a:schemeClr val="accent2">
                    <a:lumMod val="50000"/>
                  </a:schemeClr>
                </a:solidFill>
              </a:rPr>
              <a:t> shared with reviewers in April 2022</a:t>
            </a:r>
          </a:p>
          <a:p>
            <a:r>
              <a:rPr lang="en-GB" b="1" dirty="0">
                <a:solidFill>
                  <a:schemeClr val="accent2">
                    <a:lumMod val="50000"/>
                  </a:schemeClr>
                </a:solidFill>
              </a:rPr>
              <a:t>Comments received</a:t>
            </a:r>
          </a:p>
          <a:p>
            <a:r>
              <a:rPr lang="en-GB" b="1" dirty="0">
                <a:solidFill>
                  <a:schemeClr val="accent2">
                    <a:lumMod val="50000"/>
                  </a:schemeClr>
                </a:solidFill>
              </a:rPr>
              <a:t>Key issues raised</a:t>
            </a:r>
          </a:p>
          <a:p>
            <a:pPr lvl="1"/>
            <a:r>
              <a:rPr lang="en-GB" sz="2800" dirty="0">
                <a:solidFill>
                  <a:schemeClr val="accent2">
                    <a:lumMod val="50000"/>
                  </a:schemeClr>
                </a:solidFill>
              </a:rPr>
              <a:t>Need for tools and resources for evaluators</a:t>
            </a:r>
          </a:p>
          <a:p>
            <a:pPr lvl="1"/>
            <a:r>
              <a:rPr lang="en-GB" sz="2800" dirty="0">
                <a:solidFill>
                  <a:schemeClr val="accent2">
                    <a:lumMod val="50000"/>
                  </a:schemeClr>
                </a:solidFill>
              </a:rPr>
              <a:t>Need for more focus on justice and transformation</a:t>
            </a:r>
          </a:p>
          <a:p>
            <a:pPr lvl="1"/>
            <a:r>
              <a:rPr lang="en-GB" sz="2800" dirty="0">
                <a:solidFill>
                  <a:schemeClr val="accent2">
                    <a:lumMod val="50000"/>
                  </a:schemeClr>
                </a:solidFill>
              </a:rPr>
              <a:t>Need for more alignment with guideline on climate and ecosystem health</a:t>
            </a:r>
            <a:endParaRPr lang="en-GB" dirty="0">
              <a:solidFill>
                <a:schemeClr val="accent2">
                  <a:lumMod val="50000"/>
                </a:schemeClr>
              </a:solidFill>
            </a:endParaRPr>
          </a:p>
          <a:p>
            <a:r>
              <a:rPr lang="en-GB" dirty="0">
                <a:solidFill>
                  <a:schemeClr val="accent4">
                    <a:lumMod val="50000"/>
                  </a:schemeClr>
                </a:solidFill>
              </a:rPr>
              <a:t>Preparing for </a:t>
            </a:r>
            <a:r>
              <a:rPr lang="en-GB" b="1" dirty="0">
                <a:solidFill>
                  <a:schemeClr val="accent4">
                    <a:lumMod val="50000"/>
                  </a:schemeClr>
                </a:solidFill>
              </a:rPr>
              <a:t>training and piloting </a:t>
            </a:r>
            <a:r>
              <a:rPr lang="en-GB" dirty="0">
                <a:solidFill>
                  <a:schemeClr val="accent4">
                    <a:lumMod val="50000"/>
                  </a:schemeClr>
                </a:solidFill>
              </a:rPr>
              <a:t>in July 2022</a:t>
            </a:r>
          </a:p>
          <a:p>
            <a:r>
              <a:rPr lang="en-GB" dirty="0"/>
              <a:t>Just Transition COP planning a </a:t>
            </a:r>
            <a:r>
              <a:rPr lang="en-GB" b="1" dirty="0"/>
              <a:t>conference strand for SAMEA hybrid conference</a:t>
            </a:r>
            <a:r>
              <a:rPr lang="en-GB" dirty="0"/>
              <a:t> in September 2022 - guidelines and piloting will be highlighted (do join us!)</a:t>
            </a:r>
          </a:p>
          <a:p>
            <a:endParaRPr lang="en-ZA" dirty="0"/>
          </a:p>
        </p:txBody>
      </p:sp>
    </p:spTree>
    <p:extLst>
      <p:ext uri="{BB962C8B-B14F-4D97-AF65-F5344CB8AC3E}">
        <p14:creationId xmlns:p14="http://schemas.microsoft.com/office/powerpoint/2010/main" val="13507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3637A347-D12C-F430-FDEC-8870C5855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886968"/>
            <a:ext cx="6792976" cy="4929632"/>
          </a:xfrm>
          <a:prstGeom prst="rect">
            <a:avLst/>
          </a:prstGeom>
        </p:spPr>
      </p:pic>
      <p:sp>
        <p:nvSpPr>
          <p:cNvPr id="2" name="Title 1">
            <a:extLst>
              <a:ext uri="{FF2B5EF4-FFF2-40B4-BE49-F238E27FC236}">
                <a16:creationId xmlns:a16="http://schemas.microsoft.com/office/drawing/2014/main" id="{E54F5CAA-C503-D206-62EC-7F0530249B4E}"/>
              </a:ext>
            </a:extLst>
          </p:cNvPr>
          <p:cNvSpPr>
            <a:spLocks noGrp="1"/>
          </p:cNvSpPr>
          <p:nvPr>
            <p:ph type="title"/>
          </p:nvPr>
        </p:nvSpPr>
        <p:spPr>
          <a:xfrm>
            <a:off x="966789" y="252988"/>
            <a:ext cx="4519612" cy="1267959"/>
          </a:xfrm>
        </p:spPr>
        <p:txBody>
          <a:bodyPr>
            <a:normAutofit/>
          </a:bodyPr>
          <a:lstStyle/>
          <a:p>
            <a:r>
              <a:rPr lang="en-GB" sz="3600" b="1" dirty="0">
                <a:solidFill>
                  <a:srgbClr val="002060"/>
                </a:solidFill>
                <a:latin typeface="Aharoni" panose="02010803020104030203" pitchFamily="2" charset="-79"/>
                <a:cs typeface="Aharoni" panose="02010803020104030203" pitchFamily="2" charset="-79"/>
              </a:rPr>
              <a:t>Please get in touch!</a:t>
            </a:r>
            <a:endParaRPr lang="en-ZA" sz="3600" b="1" dirty="0">
              <a:solidFill>
                <a:srgbClr val="002060"/>
              </a:solidFill>
              <a:latin typeface="Aharoni" panose="02010803020104030203" pitchFamily="2" charset="-79"/>
              <a:cs typeface="Aharoni" panose="02010803020104030203" pitchFamily="2" charset="-79"/>
            </a:endParaRPr>
          </a:p>
        </p:txBody>
      </p:sp>
      <p:sp>
        <p:nvSpPr>
          <p:cNvPr id="4" name="Text Placeholder 3">
            <a:extLst>
              <a:ext uri="{FF2B5EF4-FFF2-40B4-BE49-F238E27FC236}">
                <a16:creationId xmlns:a16="http://schemas.microsoft.com/office/drawing/2014/main" id="{171AABF1-9B69-9CBE-A197-1EDED5FAD80C}"/>
              </a:ext>
            </a:extLst>
          </p:cNvPr>
          <p:cNvSpPr>
            <a:spLocks noGrp="1"/>
          </p:cNvSpPr>
          <p:nvPr>
            <p:ph type="body" sz="half" idx="2"/>
          </p:nvPr>
        </p:nvSpPr>
        <p:spPr>
          <a:xfrm>
            <a:off x="725489" y="2005012"/>
            <a:ext cx="5256212" cy="3811588"/>
          </a:xfrm>
        </p:spPr>
        <p:txBody>
          <a:bodyPr>
            <a:normAutofit/>
          </a:bodyPr>
          <a:lstStyle/>
          <a:p>
            <a:r>
              <a:rPr lang="en-ZA" sz="2400" dirty="0"/>
              <a:t>Jennifer Norins – </a:t>
            </a:r>
            <a:r>
              <a:rPr lang="en-ZA" sz="2400" dirty="0">
                <a:hlinkClick r:id="rId3"/>
              </a:rPr>
              <a:t>jennorins@gmail.com</a:t>
            </a:r>
            <a:endParaRPr lang="en-ZA" sz="2400" dirty="0"/>
          </a:p>
          <a:p>
            <a:r>
              <a:rPr lang="en-ZA" sz="2400" dirty="0"/>
              <a:t>Sinenhlanhla Tsekiso –  </a:t>
            </a:r>
            <a:r>
              <a:rPr lang="en-ZA" sz="2400" dirty="0">
                <a:hlinkClick r:id="rId4"/>
              </a:rPr>
              <a:t>sinenhlanhla@dpme.gov.za</a:t>
            </a:r>
            <a:endParaRPr lang="en-ZA" sz="2400" dirty="0"/>
          </a:p>
          <a:p>
            <a:r>
              <a:rPr lang="en-ZA" sz="2400" dirty="0"/>
              <a:t>Zulaikha Brey – </a:t>
            </a:r>
            <a:r>
              <a:rPr lang="en-ZA" sz="2400" dirty="0">
                <a:hlinkClick r:id="rId5"/>
              </a:rPr>
              <a:t>Zulaikha.brey@dnaeconomics.com</a:t>
            </a:r>
            <a:endParaRPr lang="en-ZA" sz="2400" dirty="0"/>
          </a:p>
          <a:p>
            <a:r>
              <a:rPr lang="en-ZA" sz="2400" dirty="0"/>
              <a:t>Thando Lukuko – </a:t>
            </a:r>
            <a:r>
              <a:rPr lang="en-ZA" sz="2400" dirty="0" err="1">
                <a:hlinkClick r:id="rId6"/>
              </a:rPr>
              <a:t>coordinator@sacan.africa</a:t>
            </a:r>
            <a:endParaRPr lang="en-ZA" sz="2400" dirty="0"/>
          </a:p>
          <a:p>
            <a:r>
              <a:rPr lang="en-ZA" sz="2400" dirty="0"/>
              <a:t>Ian Goldman – </a:t>
            </a:r>
            <a:r>
              <a:rPr lang="en-ZA" sz="2400" dirty="0">
                <a:hlinkClick r:id="rId7"/>
              </a:rPr>
              <a:t>ian.goldman@wits.ac.za</a:t>
            </a:r>
            <a:endParaRPr lang="en-ZA" sz="2400" dirty="0"/>
          </a:p>
          <a:p>
            <a:endParaRPr lang="en-ZA" sz="2400" dirty="0"/>
          </a:p>
          <a:p>
            <a:endParaRPr lang="en-ZA" sz="1800" dirty="0"/>
          </a:p>
        </p:txBody>
      </p:sp>
    </p:spTree>
    <p:extLst>
      <p:ext uri="{BB962C8B-B14F-4D97-AF65-F5344CB8AC3E}">
        <p14:creationId xmlns:p14="http://schemas.microsoft.com/office/powerpoint/2010/main" val="201323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226903"/>
            <a:ext cx="10515600" cy="1325563"/>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4400"/>
            </a:pPr>
            <a:r>
              <a:rPr lang="en-ZA" dirty="0"/>
              <a:t>Presentation outline</a:t>
            </a:r>
            <a:endParaRPr dirty="0"/>
          </a:p>
        </p:txBody>
      </p:sp>
      <p:sp>
        <p:nvSpPr>
          <p:cNvPr id="91" name="Google Shape;91;p2"/>
          <p:cNvSpPr txBox="1">
            <a:spLocks noGrp="1"/>
          </p:cNvSpPr>
          <p:nvPr>
            <p:ph idx="1"/>
          </p:nvPr>
        </p:nvSpPr>
        <p:spPr>
          <a:xfrm>
            <a:off x="838200" y="1552466"/>
            <a:ext cx="10515600" cy="4710223"/>
          </a:xfrm>
          <a:prstGeom prst="rect">
            <a:avLst/>
          </a:prstGeom>
          <a:noFill/>
          <a:ln>
            <a:noFill/>
          </a:ln>
        </p:spPr>
        <p:txBody>
          <a:bodyPr spcFirstLastPara="1" vert="horz" wrap="square" lIns="91425" tIns="45700" rIns="91425" bIns="45700" rtlCol="0" anchor="t" anchorCtr="0">
            <a:normAutofit lnSpcReduction="10000"/>
          </a:bodyPr>
          <a:lstStyle/>
          <a:p>
            <a:pPr>
              <a:spcBef>
                <a:spcPts val="0"/>
              </a:spcBef>
              <a:buClr>
                <a:schemeClr val="dk1"/>
              </a:buClr>
              <a:buSzPct val="100000"/>
            </a:pPr>
            <a:r>
              <a:rPr lang="en-ZA" b="1" dirty="0"/>
              <a:t>Background: </a:t>
            </a:r>
          </a:p>
          <a:p>
            <a:pPr lvl="1">
              <a:spcBef>
                <a:spcPts val="0"/>
              </a:spcBef>
              <a:buClr>
                <a:schemeClr val="dk1"/>
              </a:buClr>
              <a:buSzPct val="100000"/>
            </a:pPr>
            <a:r>
              <a:rPr lang="en-ZA" dirty="0"/>
              <a:t>SAMEA Hackathon and development process</a:t>
            </a:r>
          </a:p>
          <a:p>
            <a:pPr lvl="1">
              <a:spcBef>
                <a:spcPts val="0"/>
              </a:spcBef>
              <a:buClr>
                <a:schemeClr val="dk1"/>
              </a:buClr>
              <a:buSzPct val="100000"/>
            </a:pPr>
            <a:r>
              <a:rPr lang="en-ZA" dirty="0"/>
              <a:t>Why an evaluation criterion on equity?</a:t>
            </a:r>
          </a:p>
          <a:p>
            <a:pPr lvl="1">
              <a:spcBef>
                <a:spcPts val="0"/>
              </a:spcBef>
              <a:buClr>
                <a:schemeClr val="dk1"/>
              </a:buClr>
              <a:buSzPct val="100000"/>
            </a:pPr>
            <a:r>
              <a:rPr lang="en-ZA" dirty="0"/>
              <a:t>South African context and where the guidelines fit</a:t>
            </a:r>
            <a:endParaRPr dirty="0"/>
          </a:p>
          <a:p>
            <a:pPr>
              <a:buClr>
                <a:schemeClr val="dk1"/>
              </a:buClr>
              <a:buSzPct val="100000"/>
            </a:pPr>
            <a:r>
              <a:rPr lang="en-ZA" b="1" dirty="0">
                <a:solidFill>
                  <a:schemeClr val="accent4">
                    <a:lumMod val="50000"/>
                  </a:schemeClr>
                </a:solidFill>
              </a:rPr>
              <a:t>Criterion components </a:t>
            </a:r>
          </a:p>
          <a:p>
            <a:pPr lvl="1">
              <a:spcBef>
                <a:spcPts val="0"/>
              </a:spcBef>
              <a:buClr>
                <a:schemeClr val="dk1"/>
              </a:buClr>
              <a:buSzPct val="100000"/>
            </a:pPr>
            <a:r>
              <a:rPr lang="en-ZA" dirty="0">
                <a:solidFill>
                  <a:schemeClr val="accent4">
                    <a:lumMod val="50000"/>
                  </a:schemeClr>
                </a:solidFill>
              </a:rPr>
              <a:t>Definition</a:t>
            </a:r>
          </a:p>
          <a:p>
            <a:pPr lvl="1">
              <a:spcBef>
                <a:spcPts val="0"/>
              </a:spcBef>
              <a:buClr>
                <a:schemeClr val="dk1"/>
              </a:buClr>
              <a:buSzPct val="100000"/>
            </a:pPr>
            <a:r>
              <a:rPr lang="en-ZA" dirty="0">
                <a:solidFill>
                  <a:schemeClr val="accent4">
                    <a:lumMod val="50000"/>
                  </a:schemeClr>
                </a:solidFill>
              </a:rPr>
              <a:t>Dimensions</a:t>
            </a:r>
          </a:p>
          <a:p>
            <a:pPr lvl="1">
              <a:spcBef>
                <a:spcPts val="0"/>
              </a:spcBef>
              <a:buClr>
                <a:schemeClr val="dk1"/>
              </a:buClr>
              <a:buSzPct val="100000"/>
            </a:pPr>
            <a:r>
              <a:rPr lang="en-ZA" dirty="0">
                <a:solidFill>
                  <a:schemeClr val="accent4">
                    <a:lumMod val="50000"/>
                  </a:schemeClr>
                </a:solidFill>
              </a:rPr>
              <a:t>Principles</a:t>
            </a:r>
            <a:endParaRPr dirty="0">
              <a:solidFill>
                <a:schemeClr val="accent4">
                  <a:lumMod val="50000"/>
                </a:schemeClr>
              </a:solidFill>
            </a:endParaRPr>
          </a:p>
          <a:p>
            <a:pPr>
              <a:buClr>
                <a:schemeClr val="dk1"/>
              </a:buClr>
              <a:buSzPct val="100000"/>
            </a:pPr>
            <a:r>
              <a:rPr lang="en-ZA" b="1" dirty="0">
                <a:solidFill>
                  <a:schemeClr val="accent2">
                    <a:lumMod val="50000"/>
                  </a:schemeClr>
                </a:solidFill>
              </a:rPr>
              <a:t>Integrating equity criterion into evaluation TORs and commissioned process</a:t>
            </a:r>
          </a:p>
          <a:p>
            <a:pPr lvl="1">
              <a:spcBef>
                <a:spcPts val="0"/>
              </a:spcBef>
              <a:buClr>
                <a:schemeClr val="dk1"/>
              </a:buClr>
              <a:buSzPct val="100000"/>
            </a:pPr>
            <a:r>
              <a:rPr lang="en-ZA" dirty="0">
                <a:solidFill>
                  <a:schemeClr val="accent2">
                    <a:lumMod val="50000"/>
                  </a:schemeClr>
                </a:solidFill>
              </a:rPr>
              <a:t>Process</a:t>
            </a:r>
          </a:p>
          <a:p>
            <a:pPr lvl="1">
              <a:spcBef>
                <a:spcPts val="0"/>
              </a:spcBef>
              <a:buClr>
                <a:schemeClr val="dk1"/>
              </a:buClr>
              <a:buSzPct val="100000"/>
            </a:pPr>
            <a:r>
              <a:rPr lang="en-ZA" dirty="0">
                <a:solidFill>
                  <a:schemeClr val="accent2">
                    <a:lumMod val="50000"/>
                  </a:schemeClr>
                </a:solidFill>
              </a:rPr>
              <a:t>Evaluation questions </a:t>
            </a:r>
          </a:p>
          <a:p>
            <a:pPr>
              <a:buClr>
                <a:schemeClr val="dk1"/>
              </a:buClr>
              <a:buSzPct val="100000"/>
            </a:pPr>
            <a:r>
              <a:rPr lang="en-ZA" b="1" dirty="0">
                <a:solidFill>
                  <a:schemeClr val="accent5"/>
                </a:solidFill>
              </a:rPr>
              <a:t>Current status and next steps</a:t>
            </a:r>
            <a:endParaRPr b="1" dirty="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DE84-A528-F986-1C74-87AE956D05B9}"/>
              </a:ext>
            </a:extLst>
          </p:cNvPr>
          <p:cNvSpPr>
            <a:spLocks noGrp="1"/>
          </p:cNvSpPr>
          <p:nvPr>
            <p:ph type="title"/>
          </p:nvPr>
        </p:nvSpPr>
        <p:spPr/>
        <p:txBody>
          <a:bodyPr/>
          <a:lstStyle/>
          <a:p>
            <a:r>
              <a:rPr lang="en-ZA" dirty="0"/>
              <a:t>Reflective questions</a:t>
            </a:r>
          </a:p>
        </p:txBody>
      </p:sp>
      <p:sp>
        <p:nvSpPr>
          <p:cNvPr id="3" name="Content Placeholder 2">
            <a:extLst>
              <a:ext uri="{FF2B5EF4-FFF2-40B4-BE49-F238E27FC236}">
                <a16:creationId xmlns:a16="http://schemas.microsoft.com/office/drawing/2014/main" id="{BEF13F98-C4AC-89F4-6486-B5DCAA468430}"/>
              </a:ext>
            </a:extLst>
          </p:cNvPr>
          <p:cNvSpPr>
            <a:spLocks noGrp="1"/>
          </p:cNvSpPr>
          <p:nvPr>
            <p:ph idx="1"/>
          </p:nvPr>
        </p:nvSpPr>
        <p:spPr/>
        <p:txBody>
          <a:bodyPr/>
          <a:lstStyle/>
          <a:p>
            <a:pPr marL="0" indent="0">
              <a:buNone/>
            </a:pPr>
            <a:r>
              <a:rPr lang="en-GB" dirty="0"/>
              <a:t>Q: How do you currently ensure equity in your evaluation practice?</a:t>
            </a:r>
          </a:p>
          <a:p>
            <a:pPr marL="0" indent="0">
              <a:buNone/>
            </a:pPr>
            <a:endParaRPr lang="en-GB" dirty="0"/>
          </a:p>
          <a:p>
            <a:pPr marL="360363" indent="-360363">
              <a:buNone/>
            </a:pPr>
            <a:r>
              <a:rPr lang="en-GB" dirty="0"/>
              <a:t>Q: How do you currently assess the extent to which interventions promote equity in transformational ways? </a:t>
            </a:r>
          </a:p>
          <a:p>
            <a:pPr marL="0" indent="0">
              <a:buNone/>
            </a:pPr>
            <a:endParaRPr lang="en-GB" dirty="0"/>
          </a:p>
          <a:p>
            <a:pPr marL="0" indent="0">
              <a:buNone/>
            </a:pPr>
            <a:r>
              <a:rPr lang="en-GB" dirty="0"/>
              <a:t>Q: How could a criterion on equity support your evaluation practice?</a:t>
            </a:r>
          </a:p>
          <a:p>
            <a:endParaRPr lang="en-ZA" dirty="0"/>
          </a:p>
        </p:txBody>
      </p:sp>
    </p:spTree>
    <p:extLst>
      <p:ext uri="{BB962C8B-B14F-4D97-AF65-F5344CB8AC3E}">
        <p14:creationId xmlns:p14="http://schemas.microsoft.com/office/powerpoint/2010/main" val="345756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ED47-2951-7B99-9183-57E58DB2011D}"/>
              </a:ext>
            </a:extLst>
          </p:cNvPr>
          <p:cNvSpPr>
            <a:spLocks noGrp="1"/>
          </p:cNvSpPr>
          <p:nvPr>
            <p:ph type="title"/>
          </p:nvPr>
        </p:nvSpPr>
        <p:spPr/>
        <p:txBody>
          <a:bodyPr/>
          <a:lstStyle/>
          <a:p>
            <a:r>
              <a:rPr lang="en-ZA" dirty="0"/>
              <a:t>Development Process</a:t>
            </a:r>
          </a:p>
        </p:txBody>
      </p:sp>
      <p:sp>
        <p:nvSpPr>
          <p:cNvPr id="3" name="Content Placeholder 2">
            <a:extLst>
              <a:ext uri="{FF2B5EF4-FFF2-40B4-BE49-F238E27FC236}">
                <a16:creationId xmlns:a16="http://schemas.microsoft.com/office/drawing/2014/main" id="{76249DBA-81C4-FBDD-D809-98AE17EAD980}"/>
              </a:ext>
            </a:extLst>
          </p:cNvPr>
          <p:cNvSpPr>
            <a:spLocks noGrp="1"/>
          </p:cNvSpPr>
          <p:nvPr>
            <p:ph idx="1"/>
          </p:nvPr>
        </p:nvSpPr>
        <p:spPr>
          <a:xfrm>
            <a:off x="838200" y="1541721"/>
            <a:ext cx="10515600" cy="4635243"/>
          </a:xfrm>
        </p:spPr>
        <p:txBody>
          <a:bodyPr>
            <a:normAutofit fontScale="92500"/>
          </a:bodyPr>
          <a:lstStyle/>
          <a:p>
            <a:r>
              <a:rPr lang="en-GB" b="1" dirty="0"/>
              <a:t>SAMEA Evaluation Hackathon October 2021</a:t>
            </a:r>
          </a:p>
          <a:p>
            <a:pPr lvl="1"/>
            <a:r>
              <a:rPr lang="en-GB" dirty="0"/>
              <a:t>One of two groups focused on evaluation criteria for Anthropocene times</a:t>
            </a:r>
          </a:p>
          <a:p>
            <a:pPr lvl="1"/>
            <a:r>
              <a:rPr lang="en-GB" dirty="0"/>
              <a:t>Challenge: What would an evaluation criterion on equity look like?</a:t>
            </a:r>
          </a:p>
          <a:p>
            <a:pPr lvl="1"/>
            <a:r>
              <a:rPr lang="en-GB" dirty="0"/>
              <a:t>Two weeks developing rough criterion and complementary guidelines</a:t>
            </a:r>
          </a:p>
          <a:p>
            <a:pPr lvl="1"/>
            <a:r>
              <a:rPr lang="en-GB" dirty="0"/>
              <a:t>18 participants; representatives from national and provincial government, CSOs</a:t>
            </a:r>
          </a:p>
          <a:p>
            <a:pPr>
              <a:lnSpc>
                <a:spcPct val="100000"/>
              </a:lnSpc>
              <a:spcBef>
                <a:spcPts val="1200"/>
              </a:spcBef>
              <a:spcAft>
                <a:spcPts val="600"/>
              </a:spcAft>
            </a:pPr>
            <a:r>
              <a:rPr lang="en-GB" b="1" dirty="0"/>
              <a:t>November to current </a:t>
            </a:r>
            <a:r>
              <a:rPr lang="en-GB" dirty="0"/>
              <a:t>– refinement, peer review and revision, preparing for piloting July/August 2022</a:t>
            </a:r>
          </a:p>
          <a:p>
            <a:pPr>
              <a:lnSpc>
                <a:spcPct val="100000"/>
              </a:lnSpc>
              <a:spcAft>
                <a:spcPts val="600"/>
              </a:spcAft>
            </a:pPr>
            <a:r>
              <a:rPr lang="en-GB" b="1" dirty="0"/>
              <a:t>Issuing </a:t>
            </a:r>
            <a:r>
              <a:rPr lang="en-GB" dirty="0"/>
              <a:t>by South African Department of Planning, Monitoring and Evaluation (DPME)</a:t>
            </a:r>
          </a:p>
          <a:p>
            <a:pPr>
              <a:lnSpc>
                <a:spcPct val="100000"/>
              </a:lnSpc>
              <a:spcAft>
                <a:spcPts val="600"/>
              </a:spcAft>
            </a:pPr>
            <a:r>
              <a:rPr lang="en-GB" b="1" dirty="0"/>
              <a:t>Reflect on application </a:t>
            </a:r>
            <a:r>
              <a:rPr lang="en-GB" dirty="0"/>
              <a:t>at SAMEA conference in September 2022</a:t>
            </a:r>
          </a:p>
          <a:p>
            <a:endParaRPr lang="en-ZA" dirty="0"/>
          </a:p>
        </p:txBody>
      </p:sp>
    </p:spTree>
    <p:extLst>
      <p:ext uri="{BB962C8B-B14F-4D97-AF65-F5344CB8AC3E}">
        <p14:creationId xmlns:p14="http://schemas.microsoft.com/office/powerpoint/2010/main" val="158284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349D-1924-559E-7554-85D4DFF0B666}"/>
              </a:ext>
            </a:extLst>
          </p:cNvPr>
          <p:cNvSpPr>
            <a:spLocks noGrp="1"/>
          </p:cNvSpPr>
          <p:nvPr>
            <p:ph type="title"/>
          </p:nvPr>
        </p:nvSpPr>
        <p:spPr/>
        <p:txBody>
          <a:bodyPr/>
          <a:lstStyle/>
          <a:p>
            <a:r>
              <a:rPr lang="en-ZA" dirty="0"/>
              <a:t>Why a criterion on transformative equity?</a:t>
            </a:r>
          </a:p>
        </p:txBody>
      </p:sp>
      <p:sp>
        <p:nvSpPr>
          <p:cNvPr id="3" name="Content Placeholder 2">
            <a:extLst>
              <a:ext uri="{FF2B5EF4-FFF2-40B4-BE49-F238E27FC236}">
                <a16:creationId xmlns:a16="http://schemas.microsoft.com/office/drawing/2014/main" id="{2A2B3178-7045-8AD7-507E-DD1CC6EBBAE5}"/>
              </a:ext>
            </a:extLst>
          </p:cNvPr>
          <p:cNvSpPr>
            <a:spLocks noGrp="1"/>
          </p:cNvSpPr>
          <p:nvPr>
            <p:ph idx="1"/>
          </p:nvPr>
        </p:nvSpPr>
        <p:spPr>
          <a:xfrm>
            <a:off x="821871" y="1498768"/>
            <a:ext cx="10515600" cy="4902033"/>
          </a:xfrm>
        </p:spPr>
        <p:txBody>
          <a:bodyPr>
            <a:normAutofit/>
          </a:bodyPr>
          <a:lstStyle/>
          <a:p>
            <a:r>
              <a:rPr lang="en-GB" sz="3200" b="1" dirty="0"/>
              <a:t>Assumption that evaluation plays critical role in transforming systems </a:t>
            </a:r>
          </a:p>
          <a:p>
            <a:pPr lvl="1"/>
            <a:r>
              <a:rPr lang="en-GB" sz="2800" dirty="0"/>
              <a:t>Evaluation “straddles both theory and practice,” enabling it to support transformational learning and change (</a:t>
            </a:r>
            <a:r>
              <a:rPr lang="en-GB" sz="2800" dirty="0" err="1"/>
              <a:t>Chaplowe</a:t>
            </a:r>
            <a:r>
              <a:rPr lang="en-GB" sz="2800" dirty="0"/>
              <a:t>, 2021). </a:t>
            </a:r>
          </a:p>
          <a:p>
            <a:pPr lvl="1"/>
            <a:r>
              <a:rPr lang="en-GB" sz="2800" dirty="0"/>
              <a:t>MQP: evaluation needs to contribute to discourse in social transformation</a:t>
            </a:r>
          </a:p>
          <a:p>
            <a:r>
              <a:rPr lang="en-GB" sz="3200" b="1" dirty="0"/>
              <a:t>Criteria are key guideposts</a:t>
            </a:r>
            <a:r>
              <a:rPr lang="en-GB" sz="3200" dirty="0"/>
              <a:t> for conducting evaluations</a:t>
            </a:r>
          </a:p>
          <a:p>
            <a:r>
              <a:rPr lang="en-GB" sz="3200" b="1" dirty="0"/>
              <a:t>DAC criteria </a:t>
            </a:r>
            <a:r>
              <a:rPr lang="en-GB" sz="3200" dirty="0"/>
              <a:t>suggests equity can be integrated into existing criteria (GAP!)</a:t>
            </a:r>
          </a:p>
          <a:p>
            <a:r>
              <a:rPr lang="en-ZA" sz="3200" dirty="0"/>
              <a:t>How can we consistently assess for equity if no criterion?</a:t>
            </a:r>
          </a:p>
        </p:txBody>
      </p:sp>
    </p:spTree>
    <p:extLst>
      <p:ext uri="{BB962C8B-B14F-4D97-AF65-F5344CB8AC3E}">
        <p14:creationId xmlns:p14="http://schemas.microsoft.com/office/powerpoint/2010/main" val="309191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3B59-E0A7-18CA-18B5-39DE2888B9C2}"/>
              </a:ext>
            </a:extLst>
          </p:cNvPr>
          <p:cNvSpPr>
            <a:spLocks noGrp="1"/>
          </p:cNvSpPr>
          <p:nvPr>
            <p:ph type="title"/>
          </p:nvPr>
        </p:nvSpPr>
        <p:spPr>
          <a:xfrm>
            <a:off x="838200" y="0"/>
            <a:ext cx="10515600" cy="942680"/>
          </a:xfrm>
        </p:spPr>
        <p:txBody>
          <a:bodyPr/>
          <a:lstStyle/>
          <a:p>
            <a:r>
              <a:rPr lang="en-ZA" dirty="0"/>
              <a:t>Levels of inequality in South Africa</a:t>
            </a:r>
          </a:p>
        </p:txBody>
      </p:sp>
      <p:sp>
        <p:nvSpPr>
          <p:cNvPr id="8" name="TextBox 7">
            <a:extLst>
              <a:ext uri="{FF2B5EF4-FFF2-40B4-BE49-F238E27FC236}">
                <a16:creationId xmlns:a16="http://schemas.microsoft.com/office/drawing/2014/main" id="{523FBF28-AAB2-51D5-6540-19B85C5E285D}"/>
              </a:ext>
            </a:extLst>
          </p:cNvPr>
          <p:cNvSpPr txBox="1"/>
          <p:nvPr/>
        </p:nvSpPr>
        <p:spPr>
          <a:xfrm>
            <a:off x="121987" y="3753293"/>
            <a:ext cx="2959100" cy="307777"/>
          </a:xfrm>
          <a:prstGeom prst="rect">
            <a:avLst/>
          </a:prstGeom>
          <a:noFill/>
        </p:spPr>
        <p:txBody>
          <a:bodyPr wrap="square" rtlCol="0">
            <a:spAutoFit/>
          </a:bodyPr>
          <a:lstStyle/>
          <a:p>
            <a:r>
              <a:rPr lang="en-ZA" sz="1400" dirty="0"/>
              <a:t>Anna </a:t>
            </a:r>
            <a:r>
              <a:rPr lang="en-ZA" sz="1400" dirty="0" err="1"/>
              <a:t>Orthofer</a:t>
            </a:r>
            <a:r>
              <a:rPr lang="en-ZA" sz="1400" dirty="0"/>
              <a:t> (2016)</a:t>
            </a:r>
          </a:p>
        </p:txBody>
      </p:sp>
      <p:pic>
        <p:nvPicPr>
          <p:cNvPr id="12" name="Picture 11" descr="Chart, bar chart&#10;&#10;Description automatically generated">
            <a:extLst>
              <a:ext uri="{FF2B5EF4-FFF2-40B4-BE49-F238E27FC236}">
                <a16:creationId xmlns:a16="http://schemas.microsoft.com/office/drawing/2014/main" id="{09585008-0243-970B-8FF8-EDFD051B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276" y="835950"/>
            <a:ext cx="5131724" cy="5455424"/>
          </a:xfrm>
          <a:prstGeom prst="rect">
            <a:avLst/>
          </a:prstGeom>
        </p:spPr>
      </p:pic>
      <p:pic>
        <p:nvPicPr>
          <p:cNvPr id="14" name="Picture 13" descr="Chart&#10;&#10;Description automatically generated">
            <a:extLst>
              <a:ext uri="{FF2B5EF4-FFF2-40B4-BE49-F238E27FC236}">
                <a16:creationId xmlns:a16="http://schemas.microsoft.com/office/drawing/2014/main" id="{20A78F84-9138-B265-D781-CD4464A11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6" y="753990"/>
            <a:ext cx="5818155" cy="2999303"/>
          </a:xfrm>
          <a:prstGeom prst="rect">
            <a:avLst/>
          </a:prstGeom>
        </p:spPr>
      </p:pic>
      <p:pic>
        <p:nvPicPr>
          <p:cNvPr id="4" name="Picture 3">
            <a:extLst>
              <a:ext uri="{FF2B5EF4-FFF2-40B4-BE49-F238E27FC236}">
                <a16:creationId xmlns:a16="http://schemas.microsoft.com/office/drawing/2014/main" id="{40BF33B2-9791-4195-9BE5-48E6CB0EB39B}"/>
              </a:ext>
            </a:extLst>
          </p:cNvPr>
          <p:cNvPicPr>
            <a:picLocks noChangeAspect="1"/>
          </p:cNvPicPr>
          <p:nvPr/>
        </p:nvPicPr>
        <p:blipFill>
          <a:blip r:embed="rId5"/>
          <a:stretch>
            <a:fillRect/>
          </a:stretch>
        </p:blipFill>
        <p:spPr>
          <a:xfrm>
            <a:off x="3130283" y="3377592"/>
            <a:ext cx="4203185" cy="3238398"/>
          </a:xfrm>
          <a:prstGeom prst="rect">
            <a:avLst/>
          </a:prstGeom>
        </p:spPr>
      </p:pic>
      <p:pic>
        <p:nvPicPr>
          <p:cNvPr id="5" name="Picture 4">
            <a:extLst>
              <a:ext uri="{FF2B5EF4-FFF2-40B4-BE49-F238E27FC236}">
                <a16:creationId xmlns:a16="http://schemas.microsoft.com/office/drawing/2014/main" id="{2F0BE4F7-856B-4A22-958E-0BD4A2F34D03}"/>
              </a:ext>
            </a:extLst>
          </p:cNvPr>
          <p:cNvPicPr>
            <a:picLocks noChangeAspect="1"/>
          </p:cNvPicPr>
          <p:nvPr/>
        </p:nvPicPr>
        <p:blipFill>
          <a:blip r:embed="rId6"/>
          <a:stretch>
            <a:fillRect/>
          </a:stretch>
        </p:blipFill>
        <p:spPr>
          <a:xfrm>
            <a:off x="39206" y="4061070"/>
            <a:ext cx="3203075" cy="2740990"/>
          </a:xfrm>
          <a:prstGeom prst="rect">
            <a:avLst/>
          </a:prstGeom>
        </p:spPr>
      </p:pic>
    </p:spTree>
    <p:extLst>
      <p:ext uri="{BB962C8B-B14F-4D97-AF65-F5344CB8AC3E}">
        <p14:creationId xmlns:p14="http://schemas.microsoft.com/office/powerpoint/2010/main" val="261977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896-88C2-D55E-DE9D-2A6A6207DCFC}"/>
              </a:ext>
            </a:extLst>
          </p:cNvPr>
          <p:cNvSpPr>
            <a:spLocks noGrp="1"/>
          </p:cNvSpPr>
          <p:nvPr>
            <p:ph type="title"/>
          </p:nvPr>
        </p:nvSpPr>
        <p:spPr>
          <a:xfrm>
            <a:off x="304800" y="365127"/>
            <a:ext cx="11049000" cy="942680"/>
          </a:xfrm>
        </p:spPr>
        <p:txBody>
          <a:bodyPr/>
          <a:lstStyle/>
          <a:p>
            <a:r>
              <a:rPr lang="en-ZA" dirty="0"/>
              <a:t>South African Context</a:t>
            </a:r>
          </a:p>
        </p:txBody>
      </p:sp>
      <p:sp>
        <p:nvSpPr>
          <p:cNvPr id="3" name="Content Placeholder 2">
            <a:extLst>
              <a:ext uri="{FF2B5EF4-FFF2-40B4-BE49-F238E27FC236}">
                <a16:creationId xmlns:a16="http://schemas.microsoft.com/office/drawing/2014/main" id="{3E4CC8F9-B40E-161E-9B5B-95D2537929C2}"/>
              </a:ext>
            </a:extLst>
          </p:cNvPr>
          <p:cNvSpPr>
            <a:spLocks noGrp="1"/>
          </p:cNvSpPr>
          <p:nvPr>
            <p:ph idx="1"/>
          </p:nvPr>
        </p:nvSpPr>
        <p:spPr>
          <a:xfrm>
            <a:off x="148856" y="1307805"/>
            <a:ext cx="11621387" cy="5390707"/>
          </a:xfrm>
        </p:spPr>
        <p:txBody>
          <a:bodyPr>
            <a:normAutofit/>
          </a:bodyPr>
          <a:lstStyle/>
          <a:p>
            <a:pPr algn="just"/>
            <a:r>
              <a:rPr lang="en-GB" sz="3200" dirty="0">
                <a:ea typeface="Arial" panose="020B0604020202020204" pitchFamily="34" charset="0"/>
              </a:rPr>
              <a:t>Disproportionate allocation of resources, opportunities and other critical essentials for a quality standard of living </a:t>
            </a:r>
          </a:p>
          <a:p>
            <a:pPr algn="just"/>
            <a:r>
              <a:rPr lang="en-GB" sz="3200" dirty="0">
                <a:ea typeface="Arial" panose="020B0604020202020204" pitchFamily="34" charset="0"/>
              </a:rPr>
              <a:t>Low growth, declining investor interest and increased instability of markets impacting on efforts to reduce issues of poverty and inequality</a:t>
            </a:r>
          </a:p>
          <a:p>
            <a:pPr lvl="0" algn="just"/>
            <a:r>
              <a:rPr lang="en-GB" sz="3200" dirty="0">
                <a:solidFill>
                  <a:prstClr val="black"/>
                </a:solidFill>
              </a:rPr>
              <a:t>Recent evaluation of the national evaluation system highlighted gaps in equity focus </a:t>
            </a:r>
          </a:p>
          <a:p>
            <a:pPr algn="just"/>
            <a:r>
              <a:rPr lang="en-GB" sz="3200" dirty="0">
                <a:ea typeface="Arial" panose="020B0604020202020204" pitchFamily="34" charset="0"/>
              </a:rPr>
              <a:t>South African Constitution: everyone has the right to equal protection and benefit of the law; full and equal enjoyment of all rights and freedoms </a:t>
            </a:r>
            <a:endParaRPr lang="en-GB" sz="3200" dirty="0">
              <a:solidFill>
                <a:prstClr val="black"/>
              </a:solidFill>
            </a:endParaRPr>
          </a:p>
          <a:p>
            <a:pPr marL="0" indent="0">
              <a:buNone/>
            </a:pPr>
            <a:endParaRPr lang="en-ZA" sz="3200" dirty="0"/>
          </a:p>
        </p:txBody>
      </p:sp>
    </p:spTree>
    <p:extLst>
      <p:ext uri="{BB962C8B-B14F-4D97-AF65-F5344CB8AC3E}">
        <p14:creationId xmlns:p14="http://schemas.microsoft.com/office/powerpoint/2010/main" val="6968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896-88C2-D55E-DE9D-2A6A6207DCFC}"/>
              </a:ext>
            </a:extLst>
          </p:cNvPr>
          <p:cNvSpPr>
            <a:spLocks noGrp="1"/>
          </p:cNvSpPr>
          <p:nvPr>
            <p:ph type="title"/>
          </p:nvPr>
        </p:nvSpPr>
        <p:spPr/>
        <p:txBody>
          <a:bodyPr/>
          <a:lstStyle/>
          <a:p>
            <a:r>
              <a:rPr lang="en-ZA" dirty="0"/>
              <a:t>South African Evaluation System Response</a:t>
            </a:r>
          </a:p>
        </p:txBody>
      </p:sp>
      <p:sp>
        <p:nvSpPr>
          <p:cNvPr id="3" name="Content Placeholder 2">
            <a:extLst>
              <a:ext uri="{FF2B5EF4-FFF2-40B4-BE49-F238E27FC236}">
                <a16:creationId xmlns:a16="http://schemas.microsoft.com/office/drawing/2014/main" id="{3E4CC8F9-B40E-161E-9B5B-95D2537929C2}"/>
              </a:ext>
            </a:extLst>
          </p:cNvPr>
          <p:cNvSpPr>
            <a:spLocks noGrp="1"/>
          </p:cNvSpPr>
          <p:nvPr>
            <p:ph idx="1"/>
          </p:nvPr>
        </p:nvSpPr>
        <p:spPr>
          <a:xfrm>
            <a:off x="750436" y="1307805"/>
            <a:ext cx="11112702" cy="5185069"/>
          </a:xfrm>
        </p:spPr>
        <p:txBody>
          <a:bodyPr>
            <a:normAutofit/>
          </a:bodyPr>
          <a:lstStyle/>
          <a:p>
            <a:pPr algn="just"/>
            <a:r>
              <a:rPr lang="en-GB" sz="3200" dirty="0">
                <a:solidFill>
                  <a:prstClr val="black"/>
                </a:solidFill>
              </a:rPr>
              <a:t>Recent evaluation of the national evaluation system highlighted gaps in equity focus </a:t>
            </a:r>
          </a:p>
          <a:p>
            <a:pPr lvl="0"/>
            <a:r>
              <a:rPr lang="en-GB" sz="3200" dirty="0">
                <a:solidFill>
                  <a:prstClr val="black"/>
                </a:solidFill>
              </a:rPr>
              <a:t>The NEPF 2019-2024:</a:t>
            </a:r>
          </a:p>
          <a:p>
            <a:pPr lvl="1">
              <a:buFontTx/>
              <a:buChar char="-"/>
            </a:pPr>
            <a:r>
              <a:rPr lang="en-GB" sz="2200" dirty="0">
                <a:solidFill>
                  <a:prstClr val="black"/>
                </a:solidFill>
              </a:rPr>
              <a:t>Government’s commitment to evaluation as a mechanism for achieving the transformational national development agenda put forth in the NDP</a:t>
            </a:r>
          </a:p>
          <a:p>
            <a:pPr lvl="1">
              <a:buFontTx/>
              <a:buChar char="-"/>
            </a:pPr>
            <a:r>
              <a:rPr lang="en-GB" sz="2200" dirty="0">
                <a:solidFill>
                  <a:prstClr val="black"/>
                </a:solidFill>
              </a:rPr>
              <a:t>Inclusive approach to planning, monitoring, implementation and evaluation of government intervention</a:t>
            </a:r>
          </a:p>
          <a:p>
            <a:pPr lvl="1">
              <a:buFontTx/>
              <a:buChar char="-"/>
            </a:pPr>
            <a:r>
              <a:rPr lang="en-GB" sz="2200" dirty="0">
                <a:solidFill>
                  <a:prstClr val="black"/>
                </a:solidFill>
              </a:rPr>
              <a:t>Applicable across all three spheres of government and entities  </a:t>
            </a:r>
            <a:endParaRPr lang="en-ZA" sz="2200" dirty="0">
              <a:solidFill>
                <a:prstClr val="black"/>
              </a:solidFill>
            </a:endParaRPr>
          </a:p>
          <a:p>
            <a:pPr lvl="0"/>
            <a:r>
              <a:rPr lang="en-GB" sz="3200" dirty="0">
                <a:solidFill>
                  <a:prstClr val="black"/>
                </a:solidFill>
              </a:rPr>
              <a:t>Evaluations promoted in Government Planning Frameworks</a:t>
            </a:r>
          </a:p>
        </p:txBody>
      </p:sp>
    </p:spTree>
    <p:extLst>
      <p:ext uri="{BB962C8B-B14F-4D97-AF65-F5344CB8AC3E}">
        <p14:creationId xmlns:p14="http://schemas.microsoft.com/office/powerpoint/2010/main" val="304348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BE53-2FCD-83C1-0896-80927EFE543E}"/>
              </a:ext>
            </a:extLst>
          </p:cNvPr>
          <p:cNvSpPr>
            <a:spLocks noGrp="1"/>
          </p:cNvSpPr>
          <p:nvPr>
            <p:ph type="title"/>
          </p:nvPr>
        </p:nvSpPr>
        <p:spPr/>
        <p:txBody>
          <a:bodyPr/>
          <a:lstStyle/>
          <a:p>
            <a:r>
              <a:rPr lang="en-ZA" dirty="0"/>
              <a:t>The Transformative Equity Criterion </a:t>
            </a:r>
          </a:p>
        </p:txBody>
      </p:sp>
      <p:graphicFrame>
        <p:nvGraphicFramePr>
          <p:cNvPr id="4" name="Google Shape;127;p7">
            <a:extLst>
              <a:ext uri="{FF2B5EF4-FFF2-40B4-BE49-F238E27FC236}">
                <a16:creationId xmlns:a16="http://schemas.microsoft.com/office/drawing/2014/main" id="{22CFCB18-95E7-66C0-6318-C41EBBD9A05A}"/>
              </a:ext>
            </a:extLst>
          </p:cNvPr>
          <p:cNvGraphicFramePr/>
          <p:nvPr>
            <p:extLst>
              <p:ext uri="{D42A27DB-BD31-4B8C-83A1-F6EECF244321}">
                <p14:modId xmlns:p14="http://schemas.microsoft.com/office/powerpoint/2010/main" val="3163505513"/>
              </p:ext>
            </p:extLst>
          </p:nvPr>
        </p:nvGraphicFramePr>
        <p:xfrm>
          <a:off x="144379" y="144379"/>
          <a:ext cx="11726779" cy="6586158"/>
        </p:xfrm>
        <a:graphic>
          <a:graphicData uri="http://schemas.openxmlformats.org/drawingml/2006/table">
            <a:tbl>
              <a:tblPr bandRow="1">
                <a:tableStyleId>{69C7853C-536D-4A76-A0AE-DD22124D55A5}</a:tableStyleId>
              </a:tblPr>
              <a:tblGrid>
                <a:gridCol w="1492734">
                  <a:extLst>
                    <a:ext uri="{9D8B030D-6E8A-4147-A177-3AD203B41FA5}">
                      <a16:colId xmlns:a16="http://schemas.microsoft.com/office/drawing/2014/main" val="20000"/>
                    </a:ext>
                  </a:extLst>
                </a:gridCol>
                <a:gridCol w="10234045">
                  <a:extLst>
                    <a:ext uri="{9D8B030D-6E8A-4147-A177-3AD203B41FA5}">
                      <a16:colId xmlns:a16="http://schemas.microsoft.com/office/drawing/2014/main" val="20001"/>
                    </a:ext>
                  </a:extLst>
                </a:gridCol>
              </a:tblGrid>
              <a:tr h="476152">
                <a:tc>
                  <a:txBody>
                    <a:bodyPr/>
                    <a:lstStyle/>
                    <a:p>
                      <a:pPr marL="0" marR="0" lvl="0" indent="0" algn="l" rtl="0">
                        <a:spcBef>
                          <a:spcPts val="0"/>
                        </a:spcBef>
                        <a:spcAft>
                          <a:spcPts val="0"/>
                        </a:spcAft>
                        <a:buNone/>
                      </a:pPr>
                      <a:r>
                        <a:rPr lang="en-ZA" sz="2400" b="1" u="none" strike="noStrike" cap="none" dirty="0"/>
                        <a:t>Criterion</a:t>
                      </a:r>
                      <a:endParaRPr sz="2400" b="1" u="none" strike="noStrike" cap="none" dirty="0">
                        <a:latin typeface="Arial"/>
                        <a:ea typeface="Arial"/>
                        <a:cs typeface="Arial"/>
                        <a:sym typeface="Arial"/>
                      </a:endParaRPr>
                    </a:p>
                  </a:txBody>
                  <a:tcPr marL="61051" marR="61051" marT="61051" marB="61051">
                    <a:solidFill>
                      <a:schemeClr val="accent2">
                        <a:lumMod val="20000"/>
                        <a:lumOff val="80000"/>
                        <a:alpha val="40000"/>
                      </a:schemeClr>
                    </a:solidFill>
                  </a:tcPr>
                </a:tc>
                <a:tc>
                  <a:txBody>
                    <a:bodyPr/>
                    <a:lstStyle/>
                    <a:p>
                      <a:pPr marL="0" marR="0" lvl="0" indent="0" algn="l" rtl="0">
                        <a:spcBef>
                          <a:spcPts val="0"/>
                        </a:spcBef>
                        <a:spcAft>
                          <a:spcPts val="0"/>
                        </a:spcAft>
                        <a:buNone/>
                      </a:pPr>
                      <a:r>
                        <a:rPr lang="en-ZA" sz="2400" b="1" u="none" strike="noStrike" cap="none" dirty="0"/>
                        <a:t>Transformative equity</a:t>
                      </a:r>
                      <a:endParaRPr sz="2400" b="1" u="none" strike="noStrike" cap="none" dirty="0">
                        <a:latin typeface="Arial"/>
                        <a:ea typeface="Arial"/>
                        <a:cs typeface="Arial"/>
                        <a:sym typeface="Arial"/>
                      </a:endParaRPr>
                    </a:p>
                  </a:txBody>
                  <a:tcPr marL="61051" marR="61051" marT="61051" marB="61051">
                    <a:solidFill>
                      <a:schemeClr val="accent2">
                        <a:lumMod val="20000"/>
                        <a:lumOff val="80000"/>
                        <a:alpha val="40000"/>
                      </a:schemeClr>
                    </a:solidFill>
                  </a:tcPr>
                </a:tc>
                <a:extLst>
                  <a:ext uri="{0D108BD9-81ED-4DB2-BD59-A6C34878D82A}">
                    <a16:rowId xmlns:a16="http://schemas.microsoft.com/office/drawing/2014/main" val="10000"/>
                  </a:ext>
                </a:extLst>
              </a:tr>
              <a:tr h="1190113">
                <a:tc>
                  <a:txBody>
                    <a:bodyPr/>
                    <a:lstStyle/>
                    <a:p>
                      <a:pPr marL="0" marR="0" lvl="0" indent="0" algn="l" rtl="0">
                        <a:spcBef>
                          <a:spcPts val="0"/>
                        </a:spcBef>
                        <a:spcAft>
                          <a:spcPts val="0"/>
                        </a:spcAft>
                        <a:buNone/>
                      </a:pPr>
                      <a:r>
                        <a:rPr lang="en-ZA" sz="2400" b="1" u="none" strike="noStrike" cap="none" dirty="0"/>
                        <a:t>Definition</a:t>
                      </a:r>
                      <a:endParaRPr sz="2400" b="1" u="none" strike="noStrike" cap="none" dirty="0">
                        <a:latin typeface="Arial"/>
                        <a:ea typeface="Arial"/>
                        <a:cs typeface="Arial"/>
                        <a:sym typeface="Arial"/>
                      </a:endParaRPr>
                    </a:p>
                  </a:txBody>
                  <a:tcPr marL="61051" marR="61051" marT="61051" marB="61051">
                    <a:solidFill>
                      <a:schemeClr val="accent2">
                        <a:lumMod val="40000"/>
                        <a:lumOff val="60000"/>
                      </a:schemeClr>
                    </a:solidFill>
                  </a:tcPr>
                </a:tc>
                <a:tc>
                  <a:txBody>
                    <a:bodyPr/>
                    <a:lstStyle/>
                    <a:p>
                      <a:pPr marL="0" marR="0" lvl="0" indent="0" algn="just" rtl="0">
                        <a:spcBef>
                          <a:spcPts val="0"/>
                        </a:spcBef>
                        <a:spcAft>
                          <a:spcPts val="0"/>
                        </a:spcAft>
                        <a:buNone/>
                      </a:pPr>
                      <a:r>
                        <a:rPr lang="en-ZA" sz="2400" u="none" strike="noStrike" cap="none" dirty="0"/>
                        <a:t>The extent to which an intervention's objectives, design, implementation and impact contribute to, or do not contribute to, addressing systemic inequities and promote a more inclusive society</a:t>
                      </a:r>
                      <a:endParaRPr sz="2400" u="none" strike="noStrike" cap="none" dirty="0">
                        <a:latin typeface="Arial"/>
                        <a:ea typeface="Arial"/>
                        <a:cs typeface="Arial"/>
                        <a:sym typeface="Arial"/>
                      </a:endParaRPr>
                    </a:p>
                  </a:txBody>
                  <a:tcPr marL="61051" marR="61051" marT="61051" marB="61051">
                    <a:solidFill>
                      <a:schemeClr val="accent2">
                        <a:lumMod val="40000"/>
                        <a:lumOff val="60000"/>
                      </a:schemeClr>
                    </a:solidFill>
                  </a:tcPr>
                </a:tc>
                <a:extLst>
                  <a:ext uri="{0D108BD9-81ED-4DB2-BD59-A6C34878D82A}">
                    <a16:rowId xmlns:a16="http://schemas.microsoft.com/office/drawing/2014/main" val="10001"/>
                  </a:ext>
                </a:extLst>
              </a:tr>
              <a:tr h="4878914">
                <a:tc>
                  <a:txBody>
                    <a:bodyPr/>
                    <a:lstStyle/>
                    <a:p>
                      <a:pPr marL="0" marR="0" lvl="0" indent="0" algn="l" rtl="0">
                        <a:spcBef>
                          <a:spcPts val="0"/>
                        </a:spcBef>
                        <a:spcAft>
                          <a:spcPts val="0"/>
                        </a:spcAft>
                        <a:buNone/>
                      </a:pPr>
                      <a:r>
                        <a:rPr lang="en-ZA" sz="2300" b="1" u="none" strike="noStrike" cap="none" dirty="0"/>
                        <a:t>Notes</a:t>
                      </a:r>
                      <a:endParaRPr sz="2300" b="1" u="none" strike="noStrike" cap="none" dirty="0">
                        <a:latin typeface="Arial"/>
                        <a:ea typeface="Arial"/>
                        <a:cs typeface="Arial"/>
                        <a:sym typeface="Arial"/>
                      </a:endParaRPr>
                    </a:p>
                  </a:txBody>
                  <a:tcPr marL="61051" marR="61051" marT="61051" marB="61051">
                    <a:solidFill>
                      <a:schemeClr val="accent2">
                        <a:lumMod val="40000"/>
                        <a:lumOff val="60000"/>
                        <a:alpha val="40000"/>
                      </a:schemeClr>
                    </a:solidFill>
                  </a:tcPr>
                </a:tc>
                <a:tc>
                  <a:txBody>
                    <a:bodyPr/>
                    <a:lstStyle/>
                    <a:p>
                      <a:pPr marL="342900" marR="0" lvl="0" indent="-342900" algn="l" rtl="0">
                        <a:spcBef>
                          <a:spcPts val="0"/>
                        </a:spcBef>
                        <a:spcAft>
                          <a:spcPts val="0"/>
                        </a:spcAft>
                        <a:buClr>
                          <a:schemeClr val="dk1"/>
                        </a:buClr>
                        <a:buSzPts val="1800"/>
                        <a:buFont typeface="Arial"/>
                        <a:buChar char="●"/>
                      </a:pPr>
                      <a:r>
                        <a:rPr lang="en-ZA" sz="2000" u="none" strike="noStrike" cap="none" dirty="0"/>
                        <a:t>By including “transformative,” the criterion underscores the assumption that </a:t>
                      </a:r>
                      <a:r>
                        <a:rPr lang="en-ZA" sz="2000" u="sng" strike="noStrike" cap="none" dirty="0">
                          <a:highlight>
                            <a:srgbClr val="D4E4D4"/>
                          </a:highlight>
                        </a:rPr>
                        <a:t>reaching equity requires a transformation of systems and structures</a:t>
                      </a:r>
                      <a:r>
                        <a:rPr lang="en-ZA" sz="2000" u="none" strike="noStrike" cap="none" dirty="0"/>
                        <a:t>, both of the evaluand and of the evaluation approach.</a:t>
                      </a:r>
                      <a:endParaRPr sz="2000" u="none" strike="noStrike" cap="none" dirty="0"/>
                    </a:p>
                    <a:p>
                      <a:pPr marL="342900" marR="0" lvl="0" indent="-342900" algn="l" rtl="0">
                        <a:spcBef>
                          <a:spcPts val="0"/>
                        </a:spcBef>
                        <a:spcAft>
                          <a:spcPts val="0"/>
                        </a:spcAft>
                        <a:buClr>
                          <a:schemeClr val="dk1"/>
                        </a:buClr>
                        <a:buSzPts val="1800"/>
                        <a:buFont typeface="Arial"/>
                        <a:buChar char="●"/>
                      </a:pPr>
                      <a:r>
                        <a:rPr lang="en-ZA" sz="2000" u="sng" strike="noStrike" cap="none" dirty="0">
                          <a:highlight>
                            <a:srgbClr val="D4E4D4"/>
                          </a:highlight>
                        </a:rPr>
                        <a:t>Systemic inequities refer to the ways systems have been designed, established and maintained that perpetuate inequities</a:t>
                      </a:r>
                      <a:r>
                        <a:rPr lang="en-ZA" sz="2000" u="none" strike="noStrike" cap="none" dirty="0"/>
                        <a:t>. In South Africa, the persistent social inequities are remnants of the system of apartheid, and levels of inequality, as measured under the economic dimension by the GINI coefficient, are now the highest documented in the world .  </a:t>
                      </a:r>
                      <a:endParaRPr sz="2000" u="none" strike="noStrike" cap="none" dirty="0"/>
                    </a:p>
                    <a:p>
                      <a:pPr marL="342900" marR="0" lvl="0" indent="-342900" algn="l" rtl="0">
                        <a:spcBef>
                          <a:spcPts val="0"/>
                        </a:spcBef>
                        <a:spcAft>
                          <a:spcPts val="0"/>
                        </a:spcAft>
                        <a:buClr>
                          <a:schemeClr val="dk1"/>
                        </a:buClr>
                        <a:buSzPts val="1800"/>
                        <a:buFont typeface="Arial"/>
                        <a:buChar char="●"/>
                      </a:pPr>
                      <a:r>
                        <a:rPr lang="en-ZA" sz="2000" u="none" strike="noStrike" cap="none" dirty="0"/>
                        <a:t>Transformative equity considers five dimensions: (1) </a:t>
                      </a:r>
                      <a:r>
                        <a:rPr lang="en-ZA" sz="2000" b="1" u="none" strike="noStrike" cap="none" dirty="0"/>
                        <a:t>Population/ populace</a:t>
                      </a:r>
                      <a:r>
                        <a:rPr lang="en-ZA" sz="2000" u="none" strike="noStrike" cap="none" dirty="0"/>
                        <a:t>: Who benefits/who loses, Who is included/who is excluded; (2) </a:t>
                      </a:r>
                      <a:r>
                        <a:rPr lang="en-ZA" sz="2000" b="1" u="none" strike="noStrike" cap="none" dirty="0"/>
                        <a:t>Cause and effect</a:t>
                      </a:r>
                      <a:r>
                        <a:rPr lang="en-ZA" sz="2000" u="none" strike="noStrike" cap="none" dirty="0"/>
                        <a:t>: How does inequity play out and How is the intervention responding to inequality; (3) </a:t>
                      </a:r>
                      <a:r>
                        <a:rPr lang="en-ZA" sz="2000" b="1" u="none" strike="noStrike" cap="none" dirty="0"/>
                        <a:t>Spatial</a:t>
                      </a:r>
                      <a:r>
                        <a:rPr lang="en-ZA" sz="2000" u="none" strike="noStrike" cap="none" dirty="0"/>
                        <a:t>: Where do key inequities persist and what are the geographical and spatial factors affecting equity; (4)</a:t>
                      </a:r>
                      <a:r>
                        <a:rPr lang="en-ZA" sz="2000" b="1" u="none" strike="noStrike" cap="none" dirty="0"/>
                        <a:t> Content and intention</a:t>
                      </a:r>
                      <a:r>
                        <a:rPr lang="en-ZA" sz="2000" u="none" strike="noStrike" cap="none" dirty="0"/>
                        <a:t>: What is the transformative change potential of the intervention ? To what extent are interventions designed to contribute to the progressive change for a more equitable South Africa; and (5) </a:t>
                      </a:r>
                      <a:r>
                        <a:rPr lang="en-ZA" sz="2000" b="1" u="none" strike="noStrike" cap="none" dirty="0"/>
                        <a:t>Temporal</a:t>
                      </a:r>
                      <a:r>
                        <a:rPr lang="en-ZA" sz="2000" u="none" strike="noStrike" cap="none" dirty="0"/>
                        <a:t>: How has the equity issue changed over time? </a:t>
                      </a:r>
                      <a:endParaRPr sz="2000" u="none" strike="noStrike" cap="none" dirty="0">
                        <a:latin typeface="Noto Sans Symbols"/>
                        <a:ea typeface="Noto Sans Symbols"/>
                        <a:cs typeface="Noto Sans Symbols"/>
                        <a:sym typeface="Noto Sans Symbols"/>
                      </a:endParaRPr>
                    </a:p>
                  </a:txBody>
                  <a:tcPr marL="61051" marR="61051" marT="61051" marB="61051">
                    <a:solidFill>
                      <a:schemeClr val="accent2">
                        <a:lumMod val="40000"/>
                        <a:lumOff val="60000"/>
                        <a:alpha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8941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1937</Words>
  <Application>Microsoft Office PowerPoint</Application>
  <PresentationFormat>Widescreen</PresentationFormat>
  <Paragraphs>126</Paragraphs>
  <Slides>16</Slides>
  <Notes>5</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Aharoni</vt:lpstr>
      <vt:lpstr>Arial</vt:lpstr>
      <vt:lpstr>Calibri</vt:lpstr>
      <vt:lpstr>Calibri Light</vt:lpstr>
      <vt:lpstr>Franklin Gothic Medium</vt:lpstr>
      <vt:lpstr>Noto Sans Symbols</vt:lpstr>
      <vt:lpstr>Wingdings</vt:lpstr>
      <vt:lpstr>Office Theme</vt:lpstr>
      <vt:lpstr>PowerPoint Presentation</vt:lpstr>
      <vt:lpstr>Presentation outline</vt:lpstr>
      <vt:lpstr>Reflective questions</vt:lpstr>
      <vt:lpstr>Development Process</vt:lpstr>
      <vt:lpstr>Why a criterion on transformative equity?</vt:lpstr>
      <vt:lpstr>Levels of inequality in South Africa</vt:lpstr>
      <vt:lpstr>South African Context</vt:lpstr>
      <vt:lpstr>South African Evaluation System Response</vt:lpstr>
      <vt:lpstr>The Transformative Equity Criterion </vt:lpstr>
      <vt:lpstr>Equity Criterion Dimensions </vt:lpstr>
      <vt:lpstr>Equity Principles</vt:lpstr>
      <vt:lpstr>Integrating Transformative Equity into TOR</vt:lpstr>
      <vt:lpstr>Example of Transformative Equity questions</vt:lpstr>
      <vt:lpstr>DPME’s considerations for use</vt:lpstr>
      <vt:lpstr>Current Status and Next Steps</vt:lpstr>
      <vt:lpstr>Please 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Goldman</dc:creator>
  <cp:lastModifiedBy>SAMEA Administrator</cp:lastModifiedBy>
  <cp:revision>6</cp:revision>
  <dcterms:created xsi:type="dcterms:W3CDTF">2022-06-07T20:41:00Z</dcterms:created>
  <dcterms:modified xsi:type="dcterms:W3CDTF">2022-06-27T17:12:32Z</dcterms:modified>
</cp:coreProperties>
</file>